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92" r:id="rId3"/>
    <p:sldId id="306" r:id="rId4"/>
    <p:sldId id="293" r:id="rId5"/>
    <p:sldId id="294" r:id="rId6"/>
    <p:sldId id="307" r:id="rId7"/>
    <p:sldId id="296" r:id="rId8"/>
    <p:sldId id="305" r:id="rId9"/>
    <p:sldId id="297" r:id="rId10"/>
    <p:sldId id="299" r:id="rId11"/>
    <p:sldId id="300" r:id="rId12"/>
    <p:sldId id="304" r:id="rId13"/>
    <p:sldId id="311" r:id="rId14"/>
    <p:sldId id="312" r:id="rId15"/>
    <p:sldId id="313" r:id="rId16"/>
    <p:sldId id="314" r:id="rId17"/>
    <p:sldId id="303" r:id="rId18"/>
    <p:sldId id="301" r:id="rId19"/>
    <p:sldId id="302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508B22-8B85-4FA0-3661-C4B05BE78CB3}" name="Picone, Celeste M" initials="PCM" userId="S::cmp158@pitt.edu::13b70a5b-9b07-4d69-86d7-40078ad199b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94"/>
    <a:srgbClr val="F58220"/>
    <a:srgbClr val="FFB81C"/>
    <a:srgbClr val="035B62"/>
    <a:srgbClr val="C00000"/>
    <a:srgbClr val="192857"/>
    <a:srgbClr val="CDB87D"/>
    <a:srgbClr val="00FFFF"/>
    <a:srgbClr val="0000FF"/>
    <a:srgbClr val="1B1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9" autoAdjust="0"/>
    <p:restoredTop sz="94695"/>
  </p:normalViewPr>
  <p:slideViewPr>
    <p:cSldViewPr snapToGrid="0">
      <p:cViewPr>
        <p:scale>
          <a:sx n="94" d="100"/>
          <a:sy n="94" d="100"/>
        </p:scale>
        <p:origin x="164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EFB23-61B3-6E48-9E75-7913B8915CE3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F2C25-4578-F848-A51B-1BC5079D7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54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C25-4578-F848-A51B-1BC5079D75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7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C25-4578-F848-A51B-1BC5079D75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4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C25-4578-F848-A51B-1BC5079D75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4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F2C25-4578-F848-A51B-1BC5079D75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ectur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" y="3563594"/>
            <a:ext cx="8380098" cy="3157246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8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54305" y="137160"/>
            <a:ext cx="8380098" cy="3152114"/>
          </a:xfrm>
        </p:spPr>
        <p:txBody>
          <a:bodyPr anchor="b">
            <a:normAutofit/>
          </a:bodyPr>
          <a:lstStyle>
            <a:lvl1pPr algn="l">
              <a:defRPr sz="4400" b="0" cap="small" baseline="0">
                <a:latin typeface="Gill Sans MT" panose="020B0502020104020203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155837" y="3380714"/>
            <a:ext cx="2715768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ounded Rectangle 4"/>
          <p:cNvSpPr/>
          <p:nvPr userDrawn="1"/>
        </p:nvSpPr>
        <p:spPr>
          <a:xfrm>
            <a:off x="2989369" y="3380714"/>
            <a:ext cx="2715768" cy="91440"/>
          </a:xfrm>
          <a:prstGeom prst="round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ounded Rectangle 5"/>
          <p:cNvSpPr/>
          <p:nvPr userDrawn="1"/>
        </p:nvSpPr>
        <p:spPr>
          <a:xfrm>
            <a:off x="5822318" y="3380714"/>
            <a:ext cx="2715768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7BF1A-A2C8-47CC-A01E-68B1DB7219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35" y="5728183"/>
            <a:ext cx="3211160" cy="9926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D3C3CF-6E5C-C848-A327-D6BE04352C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9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9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5831" y="6455220"/>
            <a:ext cx="550333" cy="365125"/>
          </a:xfrm>
        </p:spPr>
        <p:txBody>
          <a:bodyPr/>
          <a:lstStyle/>
          <a:p>
            <a:fld id="{DC253C69-C5AC-41EA-AD03-3FAC7E8949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5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06" y="37862"/>
            <a:ext cx="11871159" cy="731074"/>
          </a:xfrm>
        </p:spPr>
        <p:txBody>
          <a:bodyPr>
            <a:normAutofit/>
          </a:bodyPr>
          <a:lstStyle>
            <a:lvl1pPr>
              <a:defRPr sz="4000" cap="small" baseline="0">
                <a:latin typeface="Gill Sans MT" panose="020B0502020104020203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006" y="827593"/>
            <a:ext cx="11871159" cy="5989320"/>
          </a:xfrm>
        </p:spPr>
        <p:txBody>
          <a:bodyPr/>
          <a:lstStyle>
            <a:lvl1pPr>
              <a:defRPr sz="3200" b="0">
                <a:latin typeface="Franklin Gothic Book" panose="020B0503020102020204" pitchFamily="34" charset="0"/>
                <a:ea typeface="Yu Gothic UI Light" panose="020B0300000000000000" pitchFamily="34" charset="-128"/>
                <a:cs typeface="Dubai Light" panose="020B0303030403030204" pitchFamily="34" charset="-78"/>
              </a:defRPr>
            </a:lvl1pPr>
            <a:lvl2pPr>
              <a:defRPr sz="2800" b="0">
                <a:latin typeface="Franklin Gothic Book" panose="020B0503020102020204" pitchFamily="34" charset="0"/>
                <a:ea typeface="Yu Gothic UI Light" panose="020B0300000000000000" pitchFamily="34" charset="-128"/>
                <a:cs typeface="Dubai Light" panose="020B0303030403030204" pitchFamily="34" charset="-78"/>
              </a:defRPr>
            </a:lvl2pPr>
            <a:lvl3pPr>
              <a:defRPr sz="2400" b="0">
                <a:latin typeface="Franklin Gothic Book" panose="020B0503020102020204" pitchFamily="34" charset="0"/>
                <a:ea typeface="Yu Gothic UI Light" panose="020B0300000000000000" pitchFamily="34" charset="-128"/>
                <a:cs typeface="Dubai Light" panose="020B0303030403030204" pitchFamily="34" charset="-78"/>
              </a:defRPr>
            </a:lvl3pPr>
            <a:lvl4pPr>
              <a:defRPr sz="2100" b="0">
                <a:latin typeface="Franklin Gothic Book" panose="020B0503020102020204" pitchFamily="34" charset="0"/>
                <a:ea typeface="Yu Gothic UI Light" panose="020B0300000000000000" pitchFamily="34" charset="-128"/>
                <a:cs typeface="Dubai Light" panose="020B0303030403030204" pitchFamily="34" charset="-78"/>
              </a:defRPr>
            </a:lvl4pPr>
            <a:lvl5pPr>
              <a:defRPr sz="1800" b="0">
                <a:latin typeface="Franklin Gothic Book" panose="020B0503020102020204" pitchFamily="34" charset="0"/>
                <a:ea typeface="Yu Gothic UI Light" panose="020B0300000000000000" pitchFamily="34" charset="-128"/>
                <a:cs typeface="Dubai Light" panose="020B0303030403030204" pitchFamily="34" charset="-7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4DA71331-513B-4B1B-914F-929053907519}"/>
              </a:ext>
            </a:extLst>
          </p:cNvPr>
          <p:cNvSpPr/>
          <p:nvPr userDrawn="1"/>
        </p:nvSpPr>
        <p:spPr>
          <a:xfrm>
            <a:off x="165004" y="714440"/>
            <a:ext cx="390144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2CD7E578-2377-4C08-9773-43D402884B10}"/>
              </a:ext>
            </a:extLst>
          </p:cNvPr>
          <p:cNvSpPr/>
          <p:nvPr userDrawn="1"/>
        </p:nvSpPr>
        <p:spPr>
          <a:xfrm>
            <a:off x="4168151" y="714440"/>
            <a:ext cx="3901440" cy="91440"/>
          </a:xfrm>
          <a:prstGeom prst="round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AD80872E-AB5C-42F0-83C8-06008A6534BD}"/>
              </a:ext>
            </a:extLst>
          </p:cNvPr>
          <p:cNvSpPr/>
          <p:nvPr userDrawn="1"/>
        </p:nvSpPr>
        <p:spPr>
          <a:xfrm>
            <a:off x="8171299" y="714440"/>
            <a:ext cx="388620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DCBF5-5754-D54C-A146-8CD1879F16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19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004" y="832104"/>
            <a:ext cx="5827776" cy="5997100"/>
          </a:xfrm>
        </p:spPr>
        <p:txBody>
          <a:bodyPr/>
          <a:lstStyle>
            <a:lvl1pPr>
              <a:defRPr sz="32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1pPr>
            <a:lvl2pPr>
              <a:defRPr sz="28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2pPr>
            <a:lvl3pPr>
              <a:defRPr sz="24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3pPr>
            <a:lvl4pPr>
              <a:defRPr sz="21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4pPr>
            <a:lvl5pPr>
              <a:defRPr sz="18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832104"/>
            <a:ext cx="5863963" cy="5997101"/>
          </a:xfrm>
        </p:spPr>
        <p:txBody>
          <a:bodyPr/>
          <a:lstStyle>
            <a:lvl1pPr>
              <a:defRPr sz="32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1pPr>
            <a:lvl2pPr>
              <a:defRPr sz="28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2pPr>
            <a:lvl3pPr>
              <a:defRPr sz="24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3pPr>
            <a:lvl4pPr>
              <a:defRPr sz="21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Franklin Gothic Book" panose="020B0503020102020204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2A67FE07-E418-4461-A39D-AC98D6937AD1}"/>
              </a:ext>
            </a:extLst>
          </p:cNvPr>
          <p:cNvSpPr/>
          <p:nvPr userDrawn="1"/>
        </p:nvSpPr>
        <p:spPr>
          <a:xfrm>
            <a:off x="165004" y="714440"/>
            <a:ext cx="390144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FB84520C-F96E-4E2D-BC20-47A285F2EFBE}"/>
              </a:ext>
            </a:extLst>
          </p:cNvPr>
          <p:cNvSpPr/>
          <p:nvPr userDrawn="1"/>
        </p:nvSpPr>
        <p:spPr>
          <a:xfrm>
            <a:off x="4168151" y="714440"/>
            <a:ext cx="3901440" cy="91440"/>
          </a:xfrm>
          <a:prstGeom prst="round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ounded Rectangle 12">
            <a:extLst>
              <a:ext uri="{FF2B5EF4-FFF2-40B4-BE49-F238E27FC236}">
                <a16:creationId xmlns:a16="http://schemas.microsoft.com/office/drawing/2014/main" id="{58E16E88-A6C0-4E7D-8070-D187C1483942}"/>
              </a:ext>
            </a:extLst>
          </p:cNvPr>
          <p:cNvSpPr/>
          <p:nvPr userDrawn="1"/>
        </p:nvSpPr>
        <p:spPr>
          <a:xfrm>
            <a:off x="8171299" y="714440"/>
            <a:ext cx="388620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C87DAE-DAF7-4CA0-8D34-1385BC16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06" y="37862"/>
            <a:ext cx="11871159" cy="731074"/>
          </a:xfrm>
        </p:spPr>
        <p:txBody>
          <a:bodyPr>
            <a:normAutofit/>
          </a:bodyPr>
          <a:lstStyle>
            <a:lvl1pPr>
              <a:defRPr sz="4000" cap="small" baseline="0">
                <a:latin typeface="Gill Sans MT" panose="020B0502020104020203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59C91C-6FC2-2E45-AC1B-A25A83D00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96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004" y="832104"/>
            <a:ext cx="5832572" cy="536901"/>
          </a:xfr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Franklin Gothic Book" panose="020B0503020102020204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004" y="1369005"/>
            <a:ext cx="5832572" cy="5391038"/>
          </a:xfrm>
        </p:spPr>
        <p:txBody>
          <a:bodyPr/>
          <a:lstStyle>
            <a:lvl1pPr>
              <a:defRPr sz="32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1pPr>
            <a:lvl2pPr>
              <a:defRPr sz="28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2pPr>
            <a:lvl3pPr>
              <a:defRPr sz="24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3pPr>
            <a:lvl4pPr>
              <a:defRPr sz="21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Franklin Gothic Book" panose="020B0503020102020204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3" y="832104"/>
            <a:ext cx="5865551" cy="536901"/>
          </a:xfrm>
        </p:spPr>
        <p:txBody>
          <a:bodyPr anchor="b">
            <a:noAutofit/>
          </a:bodyPr>
          <a:lstStyle>
            <a:lvl1pPr marL="0" indent="0">
              <a:buNone/>
              <a:defRPr sz="3200" b="1">
                <a:latin typeface="Franklin Gothic Book" panose="020B0503020102020204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371600"/>
            <a:ext cx="5863963" cy="5364814"/>
          </a:xfrm>
        </p:spPr>
        <p:txBody>
          <a:bodyPr/>
          <a:lstStyle>
            <a:lvl1pPr>
              <a:defRPr sz="32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1pPr>
            <a:lvl2pPr>
              <a:defRPr sz="28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2pPr>
            <a:lvl3pPr>
              <a:defRPr sz="24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3pPr>
            <a:lvl4pPr>
              <a:defRPr sz="21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4pPr>
            <a:lvl5pPr>
              <a:defRPr>
                <a:latin typeface="Franklin Gothic Book" panose="020B0503020102020204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435B21D3-99C8-430D-A79D-EC01A6411795}"/>
              </a:ext>
            </a:extLst>
          </p:cNvPr>
          <p:cNvSpPr/>
          <p:nvPr userDrawn="1"/>
        </p:nvSpPr>
        <p:spPr>
          <a:xfrm>
            <a:off x="165004" y="714440"/>
            <a:ext cx="390144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ounded Rectangle 11">
            <a:extLst>
              <a:ext uri="{FF2B5EF4-FFF2-40B4-BE49-F238E27FC236}">
                <a16:creationId xmlns:a16="http://schemas.microsoft.com/office/drawing/2014/main" id="{32A33C6D-26EE-4C2B-A8A2-5F556C115527}"/>
              </a:ext>
            </a:extLst>
          </p:cNvPr>
          <p:cNvSpPr/>
          <p:nvPr userDrawn="1"/>
        </p:nvSpPr>
        <p:spPr>
          <a:xfrm>
            <a:off x="4168151" y="714440"/>
            <a:ext cx="3901440" cy="91440"/>
          </a:xfrm>
          <a:prstGeom prst="round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27908A1D-06AD-4E2B-928F-64E6C650BB82}"/>
              </a:ext>
            </a:extLst>
          </p:cNvPr>
          <p:cNvSpPr/>
          <p:nvPr userDrawn="1"/>
        </p:nvSpPr>
        <p:spPr>
          <a:xfrm>
            <a:off x="8171299" y="714440"/>
            <a:ext cx="388620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BF10B3-EA7A-41A2-B58D-94B75C0A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06" y="37862"/>
            <a:ext cx="11871159" cy="731074"/>
          </a:xfrm>
        </p:spPr>
        <p:txBody>
          <a:bodyPr>
            <a:normAutofit/>
          </a:bodyPr>
          <a:lstStyle>
            <a:lvl1pPr>
              <a:defRPr sz="4000" cap="small" baseline="0">
                <a:latin typeface="Gill Sans MT" panose="020B0502020104020203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763E5F-C6A6-5648-BC81-6B1818B1C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8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055B3480-A449-4790-911B-D3E3156975BF}"/>
              </a:ext>
            </a:extLst>
          </p:cNvPr>
          <p:cNvSpPr/>
          <p:nvPr userDrawn="1"/>
        </p:nvSpPr>
        <p:spPr>
          <a:xfrm>
            <a:off x="165004" y="714440"/>
            <a:ext cx="390144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EB984055-1B01-4E43-8FA2-FA36C45E0434}"/>
              </a:ext>
            </a:extLst>
          </p:cNvPr>
          <p:cNvSpPr/>
          <p:nvPr userDrawn="1"/>
        </p:nvSpPr>
        <p:spPr>
          <a:xfrm>
            <a:off x="4168151" y="714440"/>
            <a:ext cx="3901440" cy="91440"/>
          </a:xfrm>
          <a:prstGeom prst="round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B34C79E4-1DCA-4E2A-B35A-BFFA601CB19B}"/>
              </a:ext>
            </a:extLst>
          </p:cNvPr>
          <p:cNvSpPr/>
          <p:nvPr userDrawn="1"/>
        </p:nvSpPr>
        <p:spPr>
          <a:xfrm>
            <a:off x="8171299" y="714440"/>
            <a:ext cx="388620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33A0E8-9206-4B2C-9056-B204C6B7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06" y="37862"/>
            <a:ext cx="11871159" cy="731074"/>
          </a:xfrm>
        </p:spPr>
        <p:txBody>
          <a:bodyPr>
            <a:normAutofit/>
          </a:bodyPr>
          <a:lstStyle>
            <a:lvl1pPr>
              <a:defRPr sz="4000" cap="small" baseline="0">
                <a:latin typeface="Gill Sans MT" panose="020B0502020104020203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317A75-FD26-E745-9914-38364CEB48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56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5004" y="832104"/>
            <a:ext cx="5467700" cy="5997101"/>
          </a:xfrm>
        </p:spPr>
        <p:txBody>
          <a:bodyPr anchor="t"/>
          <a:lstStyle>
            <a:lvl1pPr marL="0" indent="0">
              <a:buNone/>
              <a:defRPr sz="32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8871" y="832104"/>
            <a:ext cx="5914633" cy="5997101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0EC2C5BD-522C-4257-9E13-2239F65F81C7}"/>
              </a:ext>
            </a:extLst>
          </p:cNvPr>
          <p:cNvSpPr/>
          <p:nvPr userDrawn="1"/>
        </p:nvSpPr>
        <p:spPr>
          <a:xfrm>
            <a:off x="165004" y="714440"/>
            <a:ext cx="390144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91FB2612-9E22-4044-B086-D1988FA37517}"/>
              </a:ext>
            </a:extLst>
          </p:cNvPr>
          <p:cNvSpPr/>
          <p:nvPr userDrawn="1"/>
        </p:nvSpPr>
        <p:spPr>
          <a:xfrm>
            <a:off x="4168151" y="714440"/>
            <a:ext cx="3901440" cy="91440"/>
          </a:xfrm>
          <a:prstGeom prst="round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ounded Rectangle 12">
            <a:extLst>
              <a:ext uri="{FF2B5EF4-FFF2-40B4-BE49-F238E27FC236}">
                <a16:creationId xmlns:a16="http://schemas.microsoft.com/office/drawing/2014/main" id="{27B48E07-FA3A-4E2F-9834-47F7EBD0FE92}"/>
              </a:ext>
            </a:extLst>
          </p:cNvPr>
          <p:cNvSpPr/>
          <p:nvPr userDrawn="1"/>
        </p:nvSpPr>
        <p:spPr>
          <a:xfrm>
            <a:off x="8171299" y="714440"/>
            <a:ext cx="388620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F7EFC8-1D91-4A05-9F6B-ECB2B4BF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06" y="37862"/>
            <a:ext cx="11871159" cy="731074"/>
          </a:xfrm>
        </p:spPr>
        <p:txBody>
          <a:bodyPr>
            <a:normAutofit/>
          </a:bodyPr>
          <a:lstStyle>
            <a:lvl1pPr>
              <a:defRPr sz="4000" cap="small" baseline="0">
                <a:latin typeface="Gill Sans MT" panose="020B0502020104020203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BA1918-874D-C94D-8D41-01920F89C8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9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59296" y="832104"/>
            <a:ext cx="5467700" cy="5997101"/>
          </a:xfrm>
        </p:spPr>
        <p:txBody>
          <a:bodyPr anchor="t"/>
          <a:lstStyle>
            <a:lvl1pPr marL="0" indent="0">
              <a:buNone/>
              <a:defRPr sz="32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004" y="832104"/>
            <a:ext cx="5914633" cy="5997101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>
                <a:latin typeface="Franklin Gothic Book" panose="020B0503020102020204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A3D3DAEA-1DC1-4558-9933-FBAF9F1F9291}"/>
              </a:ext>
            </a:extLst>
          </p:cNvPr>
          <p:cNvSpPr/>
          <p:nvPr userDrawn="1"/>
        </p:nvSpPr>
        <p:spPr>
          <a:xfrm>
            <a:off x="165004" y="714440"/>
            <a:ext cx="390144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D7C21365-0144-4BCD-A97F-120F590F3F9E}"/>
              </a:ext>
            </a:extLst>
          </p:cNvPr>
          <p:cNvSpPr/>
          <p:nvPr userDrawn="1"/>
        </p:nvSpPr>
        <p:spPr>
          <a:xfrm>
            <a:off x="4168151" y="714440"/>
            <a:ext cx="3901440" cy="91440"/>
          </a:xfrm>
          <a:prstGeom prst="roundRect">
            <a:avLst/>
          </a:prstGeom>
          <a:solidFill>
            <a:srgbClr val="FFB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ounded Rectangle 12">
            <a:extLst>
              <a:ext uri="{FF2B5EF4-FFF2-40B4-BE49-F238E27FC236}">
                <a16:creationId xmlns:a16="http://schemas.microsoft.com/office/drawing/2014/main" id="{4842F696-1C93-4FC1-BDDE-A9C6E3B6C522}"/>
              </a:ext>
            </a:extLst>
          </p:cNvPr>
          <p:cNvSpPr/>
          <p:nvPr userDrawn="1"/>
        </p:nvSpPr>
        <p:spPr>
          <a:xfrm>
            <a:off x="8171299" y="714440"/>
            <a:ext cx="3886200" cy="91440"/>
          </a:xfrm>
          <a:prstGeom prst="round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07AB77-4438-45EB-9D35-895562F1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06" y="37862"/>
            <a:ext cx="11871159" cy="731074"/>
          </a:xfrm>
        </p:spPr>
        <p:txBody>
          <a:bodyPr>
            <a:normAutofit/>
          </a:bodyPr>
          <a:lstStyle>
            <a:lvl1pPr>
              <a:defRPr sz="4000" cap="small" baseline="0">
                <a:latin typeface="Gill Sans MT" panose="020B0502020104020203" pitchFamily="34" charset="0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823646-024A-1A43-A6F5-D07EC45D41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9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ctur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19A3CB0-92C3-4D56-959F-E8E3769D9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05" y="3563594"/>
            <a:ext cx="8380098" cy="3157246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Ø"/>
              <a:defRPr sz="2400">
                <a:latin typeface="Cambria" panose="02040503050406030204" pitchFamily="18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2C7575-EE8E-4523-8A86-A5FB24700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05" y="137160"/>
            <a:ext cx="8380098" cy="3152114"/>
          </a:xfrm>
        </p:spPr>
        <p:txBody>
          <a:bodyPr anchor="b">
            <a:normAutofit/>
          </a:bodyPr>
          <a:lstStyle>
            <a:lvl1pPr algn="l">
              <a:defRPr sz="4400" b="1">
                <a:latin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24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65006" y="134902"/>
            <a:ext cx="11871159" cy="1391390"/>
          </a:xfrm>
        </p:spPr>
        <p:txBody>
          <a:bodyPr anchor="t">
            <a:noAutofit/>
          </a:bodyPr>
          <a:lstStyle>
            <a:lvl1pPr>
              <a:defRPr sz="3200">
                <a:latin typeface="Cambria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165004" y="1579425"/>
            <a:ext cx="3901440" cy="91440"/>
          </a:xfrm>
          <a:prstGeom prst="roundRect">
            <a:avLst/>
          </a:prstGeom>
          <a:solidFill>
            <a:srgbClr val="192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149863" y="1579425"/>
            <a:ext cx="3901440" cy="91440"/>
          </a:xfrm>
          <a:prstGeom prst="roundRect">
            <a:avLst/>
          </a:prstGeom>
          <a:solidFill>
            <a:srgbClr val="CDB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8134723" y="1579425"/>
            <a:ext cx="3901440" cy="91440"/>
          </a:xfrm>
          <a:prstGeom prst="roundRect">
            <a:avLst/>
          </a:prstGeom>
          <a:solidFill>
            <a:srgbClr val="1928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5024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1E0F6-D266-4BD8-AFD6-E6A27F640475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53C69-C5AC-41EA-AD03-3FAC7E89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0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4" r:id="rId3"/>
    <p:sldLayoutId id="2147483665" r:id="rId4"/>
    <p:sldLayoutId id="2147483666" r:id="rId5"/>
    <p:sldLayoutId id="2147483669" r:id="rId6"/>
    <p:sldLayoutId id="2147483674" r:id="rId7"/>
    <p:sldLayoutId id="2147483661" r:id="rId8"/>
    <p:sldLayoutId id="2147483672" r:id="rId9"/>
    <p:sldLayoutId id="2147483667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F5C498C-2F93-4EBE-8F0C-C331F7C2E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project looks at the National Football League and the Elo rating systems while utilizing Monte Carlo simulation.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Author: Celeste Picone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6A073-EFF7-430F-8752-955627689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 Presentation</a:t>
            </a:r>
          </a:p>
        </p:txBody>
      </p:sp>
      <p:pic>
        <p:nvPicPr>
          <p:cNvPr id="3074" name="Picture 2" descr="Pittsburgh Steelers Logo transparent PNG - StickPNG">
            <a:extLst>
              <a:ext uri="{FF2B5EF4-FFF2-40B4-BE49-F238E27FC236}">
                <a16:creationId xmlns:a16="http://schemas.microsoft.com/office/drawing/2014/main" id="{6661FB4C-967A-B546-85D6-0F81B094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3" y="5538655"/>
            <a:ext cx="1249677" cy="124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54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776D-46BD-1E4A-BF44-2E1771B7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Simulated and Actual Playoffs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9407C-5337-1046-B4AA-AB76AEC96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The Patriots were expected to win the AFC and the Colts were expected to win the NFC</a:t>
            </a:r>
          </a:p>
          <a:p>
            <a:pPr lvl="2"/>
            <a:r>
              <a:rPr lang="en-US" sz="2000" dirty="0"/>
              <a:t>We expected the Super Bowl to be the Colts vs the Patriots</a:t>
            </a:r>
          </a:p>
          <a:p>
            <a:pPr lvl="2"/>
            <a:r>
              <a:rPr lang="en-US" sz="2000" dirty="0"/>
              <a:t>The Colts lost in the divisional playoffs</a:t>
            </a:r>
            <a:endParaRPr lang="en-US" dirty="0"/>
          </a:p>
          <a:p>
            <a:pPr lvl="1"/>
            <a:r>
              <a:rPr lang="en-US" dirty="0"/>
              <a:t>The most unusual result was the Giants defeating the Patriots in the Super Bowl</a:t>
            </a:r>
          </a:p>
          <a:p>
            <a:pPr lvl="2"/>
            <a:r>
              <a:rPr lang="en-US" dirty="0"/>
              <a:t>The simulation shows the Giants winning the championship 1.5% of the time and the Patriots 40% of the time.</a:t>
            </a:r>
          </a:p>
          <a:p>
            <a:pPr lvl="2"/>
            <a:r>
              <a:rPr lang="en-US" dirty="0"/>
              <a:t>The Giants run of even making it to the Super Bowl was the very unexpected, not to mention, them winning the Super Bowl</a:t>
            </a:r>
          </a:p>
        </p:txBody>
      </p:sp>
      <p:pic>
        <p:nvPicPr>
          <p:cNvPr id="4" name="Picture 2" descr="Pittsburgh Steelers Logo transparent PNG - StickPNG">
            <a:extLst>
              <a:ext uri="{FF2B5EF4-FFF2-40B4-BE49-F238E27FC236}">
                <a16:creationId xmlns:a16="http://schemas.microsoft.com/office/drawing/2014/main" id="{53EA6182-0B1E-8544-89C0-AE93DDB85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905" y="240488"/>
            <a:ext cx="325822" cy="32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94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86536-4EDA-0246-B1E0-22B1EAE43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400" dirty="0"/>
              <a:t>Overachiever – New England Patriots</a:t>
            </a:r>
          </a:p>
          <a:p>
            <a:pPr lvl="1"/>
            <a:r>
              <a:rPr lang="en-US" sz="2400" dirty="0"/>
              <a:t>Simulated record: (12 – 4) vs Actual record: (16 - 0)</a:t>
            </a:r>
          </a:p>
          <a:p>
            <a:pPr lvl="1"/>
            <a:r>
              <a:rPr lang="en-US" sz="2400" dirty="0"/>
              <a:t>Simulated playoffs: </a:t>
            </a:r>
          </a:p>
          <a:p>
            <a:pPr lvl="2"/>
            <a:r>
              <a:rPr lang="en-US" sz="1800" dirty="0"/>
              <a:t>97.37% chance of playoff appearance </a:t>
            </a:r>
          </a:p>
          <a:p>
            <a:pPr lvl="2"/>
            <a:r>
              <a:rPr lang="en-US" sz="1800" dirty="0"/>
              <a:t>94.54% chance of division title</a:t>
            </a:r>
          </a:p>
          <a:p>
            <a:pPr lvl="2"/>
            <a:r>
              <a:rPr lang="en-US" sz="1800" dirty="0"/>
              <a:t>49.02% chance of conference championship</a:t>
            </a:r>
          </a:p>
          <a:p>
            <a:pPr lvl="2"/>
            <a:r>
              <a:rPr lang="en-US" sz="1800" dirty="0"/>
              <a:t>39.34% chance of Super Bowl championship</a:t>
            </a:r>
          </a:p>
          <a:p>
            <a:pPr lvl="1"/>
            <a:r>
              <a:rPr lang="en-US" sz="2200" dirty="0"/>
              <a:t>Actual Playoffs: Lost in Super Bowl</a:t>
            </a:r>
          </a:p>
          <a:p>
            <a:r>
              <a:rPr lang="en-US" sz="2400" dirty="0"/>
              <a:t>On Par – Philadelphia Eagles</a:t>
            </a:r>
          </a:p>
          <a:p>
            <a:pPr lvl="1"/>
            <a:r>
              <a:rPr lang="en-US" sz="2400" dirty="0"/>
              <a:t>Simulated record: (8 – 8) vs Actual record: (8 - 8)</a:t>
            </a:r>
          </a:p>
          <a:p>
            <a:pPr lvl="1"/>
            <a:r>
              <a:rPr lang="en-US" sz="2400" dirty="0"/>
              <a:t>Simulated playoffs: </a:t>
            </a:r>
          </a:p>
          <a:p>
            <a:pPr lvl="2"/>
            <a:r>
              <a:rPr lang="en-US" sz="1800" dirty="0"/>
              <a:t>38.56% chance of playoff appearance</a:t>
            </a:r>
          </a:p>
          <a:p>
            <a:pPr lvl="2"/>
            <a:r>
              <a:rPr lang="en-US" sz="1800" dirty="0"/>
              <a:t>15.67% chance of division title</a:t>
            </a:r>
          </a:p>
          <a:p>
            <a:pPr lvl="2"/>
            <a:r>
              <a:rPr lang="en-US" sz="1800" dirty="0"/>
              <a:t>6.39% chance of conference championship</a:t>
            </a:r>
          </a:p>
          <a:p>
            <a:pPr lvl="2"/>
            <a:r>
              <a:rPr lang="en-US" sz="1800" dirty="0"/>
              <a:t>1.76% chance of Super Bowl championship</a:t>
            </a:r>
          </a:p>
          <a:p>
            <a:pPr lvl="1"/>
            <a:r>
              <a:rPr lang="en-US" sz="2200" dirty="0"/>
              <a:t>Actual Playoffs: Did not make the playoffs</a:t>
            </a:r>
          </a:p>
          <a:p>
            <a:r>
              <a:rPr lang="en-US" sz="2400" dirty="0"/>
              <a:t>Underachiever – Miami Dolphins</a:t>
            </a:r>
          </a:p>
          <a:p>
            <a:pPr lvl="1"/>
            <a:r>
              <a:rPr lang="en-US" sz="2400" dirty="0"/>
              <a:t>Simulated record: (5 - 11) vs Actual record: (1 - 15)</a:t>
            </a:r>
          </a:p>
          <a:p>
            <a:pPr lvl="1"/>
            <a:r>
              <a:rPr lang="en-US" sz="2400" dirty="0"/>
              <a:t>Simulated playoff: </a:t>
            </a:r>
          </a:p>
          <a:p>
            <a:pPr lvl="2"/>
            <a:r>
              <a:rPr lang="en-US" sz="1800" dirty="0"/>
              <a:t>1.93% chance of playoff appearance</a:t>
            </a:r>
          </a:p>
          <a:p>
            <a:pPr lvl="2"/>
            <a:r>
              <a:rPr lang="en-US" sz="1800" dirty="0"/>
              <a:t>0.36% chance of division title</a:t>
            </a:r>
          </a:p>
          <a:p>
            <a:pPr lvl="2"/>
            <a:r>
              <a:rPr lang="en-US" sz="1800" dirty="0"/>
              <a:t>0% chance of conference championship</a:t>
            </a:r>
          </a:p>
          <a:p>
            <a:pPr lvl="2"/>
            <a:r>
              <a:rPr lang="en-US" sz="1800" dirty="0"/>
              <a:t>0% chance of Super Bowl championship</a:t>
            </a:r>
          </a:p>
          <a:p>
            <a:pPr lvl="1"/>
            <a:r>
              <a:rPr lang="en-US" sz="2200" dirty="0"/>
              <a:t>Actual Playoffs: Did not make the playoffs</a:t>
            </a:r>
          </a:p>
        </p:txBody>
      </p:sp>
      <p:pic>
        <p:nvPicPr>
          <p:cNvPr id="4" name="Picture 4" descr="New England Patriots logo and symbol, meaning, history, PNG">
            <a:extLst>
              <a:ext uri="{FF2B5EF4-FFF2-40B4-BE49-F238E27FC236}">
                <a16:creationId xmlns:a16="http://schemas.microsoft.com/office/drawing/2014/main" id="{725350C1-AC48-0443-AFB0-6C3E1AF7A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112" y="827593"/>
            <a:ext cx="399974" cy="2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5ED5B4-FDFA-DA4C-B9C2-BA08CA24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Teams Overview</a:t>
            </a:r>
          </a:p>
        </p:txBody>
      </p:sp>
      <p:pic>
        <p:nvPicPr>
          <p:cNvPr id="9218" name="Picture 2" descr="Philadelphia Eagles Logo PNG Transparent &amp;amp; SVG Vector - Freebie Supply">
            <a:extLst>
              <a:ext uri="{FF2B5EF4-FFF2-40B4-BE49-F238E27FC236}">
                <a16:creationId xmlns:a16="http://schemas.microsoft.com/office/drawing/2014/main" id="{2BAA272D-52A8-C048-872F-043641BE0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740" y="2734484"/>
            <a:ext cx="448313" cy="28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iami Dolphins Logo PNG Transparent &amp;amp; SVG Vector - Freebie Supply">
            <a:extLst>
              <a:ext uri="{FF2B5EF4-FFF2-40B4-BE49-F238E27FC236}">
                <a16:creationId xmlns:a16="http://schemas.microsoft.com/office/drawing/2014/main" id="{D8717F79-E527-EF48-9761-AC7967ED3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367" y="4674073"/>
            <a:ext cx="438745" cy="3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40D248D-5364-B845-A4D8-DB00131BB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413" y="57265"/>
            <a:ext cx="3624371" cy="2265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68FCDDF-E9CC-7042-9ECE-625EDCDFB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414" y="4579719"/>
            <a:ext cx="3624370" cy="2265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2C0AE18-507E-A340-B598-BBA8DFA90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413" y="2303094"/>
            <a:ext cx="3624371" cy="2265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2" descr="Pittsburgh Steelers Logo transparent PNG - StickPNG">
            <a:extLst>
              <a:ext uri="{FF2B5EF4-FFF2-40B4-BE49-F238E27FC236}">
                <a16:creationId xmlns:a16="http://schemas.microsoft.com/office/drawing/2014/main" id="{399089C9-6A2D-1C42-8CBD-EA4127C1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70" y="192024"/>
            <a:ext cx="399396" cy="39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71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D89A1-D989-4A42-A165-E547F79A6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444" y="998060"/>
            <a:ext cx="5827776" cy="5997100"/>
          </a:xfrm>
        </p:spPr>
        <p:txBody>
          <a:bodyPr>
            <a:normAutofit/>
          </a:bodyPr>
          <a:lstStyle/>
          <a:p>
            <a:r>
              <a:rPr lang="en-US" dirty="0"/>
              <a:t>Total QBR</a:t>
            </a:r>
          </a:p>
          <a:p>
            <a:endParaRPr lang="en-US" dirty="0"/>
          </a:p>
          <a:p>
            <a:r>
              <a:rPr lang="en-US" dirty="0"/>
              <a:t>Defensive Count Statistics</a:t>
            </a:r>
          </a:p>
          <a:p>
            <a:pPr lvl="1"/>
            <a:r>
              <a:rPr lang="en-US" sz="2400" dirty="0"/>
              <a:t>Percentage of Opponent’s Offensive drives resulting in scores </a:t>
            </a:r>
          </a:p>
          <a:p>
            <a:pPr lvl="1"/>
            <a:r>
              <a:rPr lang="en-US" sz="2400" dirty="0"/>
              <a:t>Points allowed</a:t>
            </a:r>
          </a:p>
          <a:p>
            <a:pPr lvl="1"/>
            <a:r>
              <a:rPr lang="en-US" sz="2400" dirty="0"/>
              <a:t>Total yards allowed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7859B-6CA2-1949-A6B6-E9AAE8A4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06" y="37862"/>
            <a:ext cx="11871159" cy="731074"/>
          </a:xfrm>
        </p:spPr>
        <p:txBody>
          <a:bodyPr anchor="ctr">
            <a:normAutofit/>
          </a:bodyPr>
          <a:lstStyle/>
          <a:p>
            <a:r>
              <a:rPr lang="en-US" dirty="0"/>
              <a:t>Relevant Statistics</a:t>
            </a:r>
          </a:p>
        </p:txBody>
      </p:sp>
      <p:pic>
        <p:nvPicPr>
          <p:cNvPr id="30" name="Picture 2" descr="Pittsburgh Steelers Logo transparent PNG - StickPNG">
            <a:extLst>
              <a:ext uri="{FF2B5EF4-FFF2-40B4-BE49-F238E27FC236}">
                <a16:creationId xmlns:a16="http://schemas.microsoft.com/office/drawing/2014/main" id="{68F99CAC-E91B-E843-9931-CC5FC224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356616"/>
            <a:ext cx="91440" cy="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582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4F0DE0-E440-8E44-8C19-5FB53176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Statistics: Total QBR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4641E-AF77-A643-934E-C5FA2D718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6" y="2396833"/>
            <a:ext cx="5794591" cy="3273943"/>
          </a:xfrm>
          <a:prstGeom prst="rect">
            <a:avLst/>
          </a:prstGeom>
          <a:noFill/>
          <a:ln w="12700">
            <a:solidFill>
              <a:srgbClr val="00359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D642B4-E814-1540-BAD0-916B9F380BD0}"/>
              </a:ext>
            </a:extLst>
          </p:cNvPr>
          <p:cNvSpPr txBox="1"/>
          <p:nvPr/>
        </p:nvSpPr>
        <p:spPr>
          <a:xfrm>
            <a:off x="609600" y="879768"/>
            <a:ext cx="1097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Franklin Gothic Book" panose="020B0503020102020204" pitchFamily="34" charset="0"/>
              </a:rPr>
              <a:t>We can see that Total QBR is strongly, positively correlated with Win Percentage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 = 0.7752922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D367E25-DA94-7D49-9E88-77E98AFCB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474" y="2257391"/>
            <a:ext cx="5684520" cy="3552825"/>
          </a:xfrm>
          <a:prstGeom prst="rect">
            <a:avLst/>
          </a:prstGeom>
          <a:ln w="15875">
            <a:solidFill>
              <a:srgbClr val="FFB81C"/>
            </a:solidFill>
          </a:ln>
        </p:spPr>
      </p:pic>
      <p:pic>
        <p:nvPicPr>
          <p:cNvPr id="8" name="Picture 2" descr="Pittsburgh Steelers Logo transparent PNG - StickPNG">
            <a:extLst>
              <a:ext uri="{FF2B5EF4-FFF2-40B4-BE49-F238E27FC236}">
                <a16:creationId xmlns:a16="http://schemas.microsoft.com/office/drawing/2014/main" id="{4F0F2AD7-6817-6746-BC1E-EA97470CC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56032"/>
            <a:ext cx="32004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591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29491-6175-0444-8DC1-0D2374A9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06" y="37862"/>
            <a:ext cx="12026994" cy="731074"/>
          </a:xfrm>
        </p:spPr>
        <p:txBody>
          <a:bodyPr>
            <a:noAutofit/>
          </a:bodyPr>
          <a:lstStyle/>
          <a:p>
            <a:r>
              <a:rPr lang="en-US" sz="2600" dirty="0"/>
              <a:t>Relevant Statistics: Percentage of Opponent’s Offensive drives resulting in scores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EBC80F2-DB6F-D941-BA84-FC5ED0C01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6" y="2525384"/>
            <a:ext cx="5820481" cy="3274021"/>
          </a:xfrm>
          <a:prstGeom prst="rect">
            <a:avLst/>
          </a:prstGeom>
          <a:ln w="12700">
            <a:solidFill>
              <a:srgbClr val="00359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0BB1CF-E479-0C42-B590-B36FEA0DD03D}"/>
              </a:ext>
            </a:extLst>
          </p:cNvPr>
          <p:cNvSpPr txBox="1"/>
          <p:nvPr/>
        </p:nvSpPr>
        <p:spPr>
          <a:xfrm>
            <a:off x="475139" y="936243"/>
            <a:ext cx="114067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Franklin Gothic Book" panose="020B0503020102020204" pitchFamily="34" charset="0"/>
              </a:rPr>
              <a:t>We can see that the Percentage of Opponent’s Offensive Drives Resulting in Scores is strongly, negatively correlated with Win Percentage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 = -0.73103792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AA1D1F4-E0CF-8E42-8CA6-B528B874F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47" y="2525384"/>
            <a:ext cx="5702218" cy="3274021"/>
          </a:xfrm>
          <a:prstGeom prst="rect">
            <a:avLst/>
          </a:prstGeom>
          <a:ln w="12700">
            <a:solidFill>
              <a:srgbClr val="FFB81C"/>
            </a:solidFill>
          </a:ln>
        </p:spPr>
      </p:pic>
      <p:pic>
        <p:nvPicPr>
          <p:cNvPr id="12" name="Picture 2" descr="Pittsburgh Steelers Logo transparent PNG - StickPNG">
            <a:extLst>
              <a:ext uri="{FF2B5EF4-FFF2-40B4-BE49-F238E27FC236}">
                <a16:creationId xmlns:a16="http://schemas.microsoft.com/office/drawing/2014/main" id="{1048F89A-2E02-AA49-ACB3-19CD9373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301752"/>
            <a:ext cx="210312" cy="21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96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29491-6175-0444-8DC1-0D2374A9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Relevant Statistics: Points Allowed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BB1CF-E479-0C42-B590-B36FEA0DD03D}"/>
              </a:ext>
            </a:extLst>
          </p:cNvPr>
          <p:cNvSpPr txBox="1"/>
          <p:nvPr/>
        </p:nvSpPr>
        <p:spPr>
          <a:xfrm>
            <a:off x="609600" y="879768"/>
            <a:ext cx="1097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Franklin Gothic Book" panose="020B0503020102020204" pitchFamily="34" charset="0"/>
              </a:rPr>
              <a:t>We can see that the Points Allowed has a moderate, negative correlation with Win Percentage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 = -0.72718991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DC199B8-7B40-214A-8513-299CB98E8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314039"/>
            <a:ext cx="5397594" cy="3713942"/>
          </a:xfrm>
          <a:prstGeom prst="rect">
            <a:avLst/>
          </a:prstGeom>
          <a:ln w="15875">
            <a:solidFill>
              <a:srgbClr val="FFB81C"/>
            </a:solidFill>
          </a:ln>
        </p:spPr>
      </p:pic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759DBA6-67CE-FC4E-838F-31C0662B8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6" y="2483397"/>
            <a:ext cx="6184207" cy="3379841"/>
          </a:xfrm>
          <a:prstGeom prst="rect">
            <a:avLst/>
          </a:prstGeom>
          <a:ln w="15875">
            <a:solidFill>
              <a:srgbClr val="003594"/>
            </a:solidFill>
          </a:ln>
        </p:spPr>
      </p:pic>
      <p:pic>
        <p:nvPicPr>
          <p:cNvPr id="13" name="Picture 2" descr="Pittsburgh Steelers Logo transparent PNG - StickPNG">
            <a:extLst>
              <a:ext uri="{FF2B5EF4-FFF2-40B4-BE49-F238E27FC236}">
                <a16:creationId xmlns:a16="http://schemas.microsoft.com/office/drawing/2014/main" id="{50727FDD-D70D-DF4C-A2DF-48A01663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32" y="274320"/>
            <a:ext cx="283464" cy="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56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29491-6175-0444-8DC1-0D2374A9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Relevant Statistics: Total Yards Allowed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BB1CF-E479-0C42-B590-B36FEA0DD03D}"/>
              </a:ext>
            </a:extLst>
          </p:cNvPr>
          <p:cNvSpPr txBox="1"/>
          <p:nvPr/>
        </p:nvSpPr>
        <p:spPr>
          <a:xfrm>
            <a:off x="609600" y="879768"/>
            <a:ext cx="1097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Franklin Gothic Book" panose="020B0503020102020204" pitchFamily="34" charset="0"/>
              </a:rPr>
              <a:t>We can see that the Total Yards Allowed has a moderate, negative correlation with Win Percentage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R = -0.54165413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68813D4-3D70-5B40-A714-7C10AEF26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2465464"/>
            <a:ext cx="5534754" cy="3459222"/>
          </a:xfrm>
          <a:prstGeom prst="rect">
            <a:avLst/>
          </a:prstGeom>
          <a:ln w="15875">
            <a:solidFill>
              <a:srgbClr val="FFB81C"/>
            </a:solidFill>
          </a:ln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EFCDBF3-AD52-0444-B493-E737994CE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6" y="2465464"/>
            <a:ext cx="6144354" cy="3467048"/>
          </a:xfrm>
          <a:prstGeom prst="rect">
            <a:avLst/>
          </a:prstGeom>
          <a:ln w="15875">
            <a:solidFill>
              <a:srgbClr val="003594"/>
            </a:solidFill>
          </a:ln>
        </p:spPr>
      </p:pic>
      <p:pic>
        <p:nvPicPr>
          <p:cNvPr id="10" name="Picture 2" descr="Pittsburgh Steelers Logo transparent PNG - StickPNG">
            <a:extLst>
              <a:ext uri="{FF2B5EF4-FFF2-40B4-BE49-F238E27FC236}">
                <a16:creationId xmlns:a16="http://schemas.microsoft.com/office/drawing/2014/main" id="{7E860FA2-7D1D-AC4B-A2F1-625C2B61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583" y="274320"/>
            <a:ext cx="283464" cy="28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805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7008-2541-A04B-B8D3-DC7B985B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Average Team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2691DA15-1F53-524D-8B76-B8F41F3AD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5" y="921435"/>
            <a:ext cx="4599970" cy="2874981"/>
          </a:xfrm>
          <a:prstGeom prst="rect">
            <a:avLst/>
          </a:prstGeom>
          <a:ln w="15875">
            <a:solidFill>
              <a:srgbClr val="035B62"/>
            </a:solidFill>
          </a:ln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96A34DEB-D1FB-E845-A6D1-0D3D7F3B1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97" y="921435"/>
            <a:ext cx="4599968" cy="2855274"/>
          </a:xfrm>
          <a:prstGeom prst="rect">
            <a:avLst/>
          </a:prstGeom>
          <a:ln w="15875">
            <a:solidFill>
              <a:srgbClr val="035B62"/>
            </a:solidFill>
          </a:ln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BF08EBF8-61D5-DF4E-AE1C-2B77BEF83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6" y="3948915"/>
            <a:ext cx="4619085" cy="2667637"/>
          </a:xfrm>
          <a:prstGeom prst="rect">
            <a:avLst/>
          </a:prstGeom>
          <a:ln w="15875">
            <a:solidFill>
              <a:srgbClr val="035B62"/>
            </a:solidFill>
          </a:ln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C3C53263-19A5-5D4C-BFCA-394906B96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47" y="4017095"/>
            <a:ext cx="4612517" cy="2667637"/>
          </a:xfrm>
          <a:prstGeom prst="rect">
            <a:avLst/>
          </a:prstGeom>
          <a:ln w="15875">
            <a:solidFill>
              <a:srgbClr val="035B6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FB4F6E-9CF5-4E40-ABD9-E469A8FD83AF}"/>
              </a:ext>
            </a:extLst>
          </p:cNvPr>
          <p:cNvSpPr txBox="1"/>
          <p:nvPr/>
        </p:nvSpPr>
        <p:spPr>
          <a:xfrm>
            <a:off x="4906396" y="1251026"/>
            <a:ext cx="2379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• The Eagles performed close to the league average or better for each of these variables and therefore had an average season.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C1A07152-012E-F440-B056-C84B8F649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02544"/>
              </p:ext>
            </p:extLst>
          </p:nvPr>
        </p:nvGraphicFramePr>
        <p:xfrm>
          <a:off x="5151766" y="3308835"/>
          <a:ext cx="1847634" cy="25565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3817">
                  <a:extLst>
                    <a:ext uri="{9D8B030D-6E8A-4147-A177-3AD203B41FA5}">
                      <a16:colId xmlns:a16="http://schemas.microsoft.com/office/drawing/2014/main" val="852390842"/>
                    </a:ext>
                  </a:extLst>
                </a:gridCol>
                <a:gridCol w="923817">
                  <a:extLst>
                    <a:ext uri="{9D8B030D-6E8A-4147-A177-3AD203B41FA5}">
                      <a16:colId xmlns:a16="http://schemas.microsoft.com/office/drawing/2014/main" val="399199578"/>
                    </a:ext>
                  </a:extLst>
                </a:gridCol>
              </a:tblGrid>
              <a:tr h="2881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Statistic</a:t>
                      </a:r>
                    </a:p>
                  </a:txBody>
                  <a:tcPr>
                    <a:solidFill>
                      <a:srgbClr val="035B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P-Value</a:t>
                      </a:r>
                    </a:p>
                  </a:txBody>
                  <a:tcPr>
                    <a:solidFill>
                      <a:srgbClr val="035B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67038"/>
                  </a:ext>
                </a:extLst>
              </a:tr>
              <a:tr h="3166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Total QBR</a:t>
                      </a:r>
                    </a:p>
                  </a:txBody>
                  <a:tcPr>
                    <a:solidFill>
                      <a:srgbClr val="035B6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0.8218</a:t>
                      </a:r>
                    </a:p>
                  </a:txBody>
                  <a:tcPr anchor="ctr">
                    <a:solidFill>
                      <a:srgbClr val="035B6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927944"/>
                  </a:ext>
                </a:extLst>
              </a:tr>
              <a:tr h="384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Points Allowed*</a:t>
                      </a:r>
                    </a:p>
                  </a:txBody>
                  <a:tcPr>
                    <a:solidFill>
                      <a:srgbClr val="035B62">
                        <a:alpha val="1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2.933e-05</a:t>
                      </a:r>
                    </a:p>
                  </a:txBody>
                  <a:tcPr anchor="ctr">
                    <a:solidFill>
                      <a:srgbClr val="035B62">
                        <a:alpha val="1686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4210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Yards Allowed*</a:t>
                      </a:r>
                    </a:p>
                  </a:txBody>
                  <a:tcPr>
                    <a:solidFill>
                      <a:srgbClr val="035B6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0.006823</a:t>
                      </a:r>
                    </a:p>
                  </a:txBody>
                  <a:tcPr anchor="ctr">
                    <a:solidFill>
                      <a:srgbClr val="035B6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01371"/>
                  </a:ext>
                </a:extLst>
              </a:tr>
              <a:tr h="10206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Drives Resulting in Offensive Opponent Score</a:t>
                      </a:r>
                    </a:p>
                  </a:txBody>
                  <a:tcPr>
                    <a:solidFill>
                      <a:srgbClr val="035B62">
                        <a:alpha val="1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0.07994</a:t>
                      </a:r>
                    </a:p>
                  </a:txBody>
                  <a:tcPr anchor="ctr">
                    <a:solidFill>
                      <a:srgbClr val="035B62">
                        <a:alpha val="1686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03724"/>
                  </a:ext>
                </a:extLst>
              </a:tr>
            </a:tbl>
          </a:graphicData>
        </a:graphic>
      </p:graphicFrame>
      <p:pic>
        <p:nvPicPr>
          <p:cNvPr id="22" name="Picture 2" descr="Philadelphia Eagles Logo PNG Transparent &amp;amp; SVG Vector - Freebie Supply">
            <a:extLst>
              <a:ext uri="{FF2B5EF4-FFF2-40B4-BE49-F238E27FC236}">
                <a16:creationId xmlns:a16="http://schemas.microsoft.com/office/drawing/2014/main" id="{770AF148-9382-CD4C-B202-2A1963566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303" y="52334"/>
            <a:ext cx="917313" cy="5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ittsburgh Steelers Logo transparent PNG - StickPNG">
            <a:extLst>
              <a:ext uri="{FF2B5EF4-FFF2-40B4-BE49-F238E27FC236}">
                <a16:creationId xmlns:a16="http://schemas.microsoft.com/office/drawing/2014/main" id="{D65F73FF-FA04-C047-881A-CCBF11D8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265176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90855E6-8BA4-A349-88C8-6725A1711F9D}"/>
              </a:ext>
            </a:extLst>
          </p:cNvPr>
          <p:cNvSpPr txBox="1"/>
          <p:nvPr/>
        </p:nvSpPr>
        <p:spPr>
          <a:xfrm>
            <a:off x="5708932" y="2962214"/>
            <a:ext cx="101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T-test: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478945-8184-B04B-9FCF-BF76192A1ACC}"/>
              </a:ext>
            </a:extLst>
          </p:cNvPr>
          <p:cNvSpPr/>
          <p:nvPr/>
        </p:nvSpPr>
        <p:spPr>
          <a:xfrm>
            <a:off x="5091452" y="5893460"/>
            <a:ext cx="219415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</a:t>
            </a:r>
            <a:r>
              <a:rPr lang="en-US" sz="1400" dirty="0">
                <a:latin typeface="Franklin Gothic Book" panose="020B0503020102020204" pitchFamily="34" charset="0"/>
              </a:rPr>
              <a:t>Denotes team average is significantly different from league average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49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F609-BF16-7B4C-A001-989093D1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Overachieving Team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3F22EE4-BBD2-A646-99BD-2F1C1410A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6" y="964539"/>
            <a:ext cx="4650834" cy="2906771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C3B4985-5D8D-6E4C-BB31-52DF56F19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570" y="4055256"/>
            <a:ext cx="4694658" cy="2641154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B754697-FDC5-DC4B-A914-FB0F63FA1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5" y="4055256"/>
            <a:ext cx="4642425" cy="2641154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CD71794-61FF-5545-8E83-EE10D505B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728" y="964540"/>
            <a:ext cx="4778500" cy="290677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D7060A-075B-924B-A810-B96E10D1E5BC}"/>
              </a:ext>
            </a:extLst>
          </p:cNvPr>
          <p:cNvSpPr txBox="1"/>
          <p:nvPr/>
        </p:nvSpPr>
        <p:spPr>
          <a:xfrm>
            <a:off x="4906396" y="1146332"/>
            <a:ext cx="2379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• The Patriots performed significantly better than the league average for each of these variables and therefore had a more successful season than average.</a:t>
            </a:r>
          </a:p>
        </p:txBody>
      </p:sp>
      <p:graphicFrame>
        <p:nvGraphicFramePr>
          <p:cNvPr id="14" name="Table 20">
            <a:extLst>
              <a:ext uri="{FF2B5EF4-FFF2-40B4-BE49-F238E27FC236}">
                <a16:creationId xmlns:a16="http://schemas.microsoft.com/office/drawing/2014/main" id="{3FCBD5B6-2A7B-6A49-9BA5-20F3BD9A0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68062"/>
              </p:ext>
            </p:extLst>
          </p:nvPr>
        </p:nvGraphicFramePr>
        <p:xfrm>
          <a:off x="5151766" y="3308835"/>
          <a:ext cx="1847634" cy="255655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23817">
                  <a:extLst>
                    <a:ext uri="{9D8B030D-6E8A-4147-A177-3AD203B41FA5}">
                      <a16:colId xmlns:a16="http://schemas.microsoft.com/office/drawing/2014/main" val="852390842"/>
                    </a:ext>
                  </a:extLst>
                </a:gridCol>
                <a:gridCol w="923817">
                  <a:extLst>
                    <a:ext uri="{9D8B030D-6E8A-4147-A177-3AD203B41FA5}">
                      <a16:colId xmlns:a16="http://schemas.microsoft.com/office/drawing/2014/main" val="399199578"/>
                    </a:ext>
                  </a:extLst>
                </a:gridCol>
              </a:tblGrid>
              <a:tr h="2881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Statistic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P-Value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67038"/>
                  </a:ext>
                </a:extLst>
              </a:tr>
              <a:tr h="3166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Total QBR*</a:t>
                      </a:r>
                    </a:p>
                  </a:txBody>
                  <a:tcPr>
                    <a:solidFill>
                      <a:srgbClr val="C00000">
                        <a:alpha val="49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6.586e-13</a:t>
                      </a:r>
                    </a:p>
                  </a:txBody>
                  <a:tcPr anchor="ctr">
                    <a:solidFill>
                      <a:srgbClr val="C00000">
                        <a:alpha val="4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927944"/>
                  </a:ext>
                </a:extLst>
              </a:tr>
              <a:tr h="384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Points Allowed*</a:t>
                      </a:r>
                    </a:p>
                  </a:txBody>
                  <a:tcP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1.45e-08</a:t>
                      </a:r>
                    </a:p>
                  </a:txBody>
                  <a:tcPr anchor="ctr">
                    <a:solidFill>
                      <a:srgbClr val="C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4210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Yards Allowed*</a:t>
                      </a:r>
                    </a:p>
                  </a:txBody>
                  <a:tcPr>
                    <a:solidFill>
                      <a:srgbClr val="C00000">
                        <a:alpha val="4392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1.02e-08</a:t>
                      </a:r>
                    </a:p>
                  </a:txBody>
                  <a:tcPr anchor="ctr">
                    <a:solidFill>
                      <a:srgbClr val="C00000">
                        <a:alpha val="4392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01371"/>
                  </a:ext>
                </a:extLst>
              </a:tr>
              <a:tr h="10206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Drives Resulting in Offensive Opponent Score* </a:t>
                      </a:r>
                    </a:p>
                  </a:txBody>
                  <a:tcPr>
                    <a:solidFill>
                      <a:srgbClr val="C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2.945e-10</a:t>
                      </a:r>
                    </a:p>
                  </a:txBody>
                  <a:tcPr anchor="ctr">
                    <a:solidFill>
                      <a:srgbClr val="C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0372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CEC8E66-5293-A049-80F7-97EC092FA24A}"/>
              </a:ext>
            </a:extLst>
          </p:cNvPr>
          <p:cNvSpPr/>
          <p:nvPr/>
        </p:nvSpPr>
        <p:spPr>
          <a:xfrm>
            <a:off x="5091452" y="5893460"/>
            <a:ext cx="219415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</a:t>
            </a:r>
            <a:r>
              <a:rPr lang="en-US" sz="1400" dirty="0">
                <a:latin typeface="Franklin Gothic Book" panose="020B0503020102020204" pitchFamily="34" charset="0"/>
              </a:rPr>
              <a:t>Denotes team average is significantly different from league average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pic>
        <p:nvPicPr>
          <p:cNvPr id="16" name="Picture 4" descr="New England Patriots logo and symbol, meaning, history, PNG">
            <a:extLst>
              <a:ext uri="{FF2B5EF4-FFF2-40B4-BE49-F238E27FC236}">
                <a16:creationId xmlns:a16="http://schemas.microsoft.com/office/drawing/2014/main" id="{D7ACF812-0830-6C47-96B2-48BB4C323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0" y="138244"/>
            <a:ext cx="773019" cy="48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ittsburgh Steelers Logo transparent PNG - StickPNG">
            <a:extLst>
              <a:ext uri="{FF2B5EF4-FFF2-40B4-BE49-F238E27FC236}">
                <a16:creationId xmlns:a16="http://schemas.microsoft.com/office/drawing/2014/main" id="{0CEA6D55-F1B2-EF44-B040-7B5CDB94B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04" y="265176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0FF806-B05D-CC42-BD5F-1AC5F9AF6151}"/>
              </a:ext>
            </a:extLst>
          </p:cNvPr>
          <p:cNvSpPr txBox="1"/>
          <p:nvPr/>
        </p:nvSpPr>
        <p:spPr>
          <a:xfrm>
            <a:off x="5708932" y="2962214"/>
            <a:ext cx="101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T-test:</a:t>
            </a:r>
          </a:p>
        </p:txBody>
      </p:sp>
    </p:spTree>
    <p:extLst>
      <p:ext uri="{BB962C8B-B14F-4D97-AF65-F5344CB8AC3E}">
        <p14:creationId xmlns:p14="http://schemas.microsoft.com/office/powerpoint/2010/main" val="4029153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1FC7-E2F6-FB44-835F-68D21257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Underachieving Team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A2DC231-E5EB-CC47-8E56-789C267F2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6" y="921480"/>
            <a:ext cx="4683446" cy="2927154"/>
          </a:xfrm>
          <a:prstGeom prst="rect">
            <a:avLst/>
          </a:prstGeom>
          <a:ln w="15875">
            <a:solidFill>
              <a:srgbClr val="F58220"/>
            </a:solidFill>
          </a:ln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7955D67-C20C-6142-BAE4-8772C6CB3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18" y="990599"/>
            <a:ext cx="4683446" cy="2785309"/>
          </a:xfrm>
          <a:prstGeom prst="rect">
            <a:avLst/>
          </a:prstGeom>
          <a:ln w="15875">
            <a:solidFill>
              <a:srgbClr val="F58220"/>
            </a:solidFill>
          </a:ln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25D0D45-2722-2248-8480-8265C0AD5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6" y="4001178"/>
            <a:ext cx="4683446" cy="2643458"/>
          </a:xfrm>
          <a:prstGeom prst="rect">
            <a:avLst/>
          </a:prstGeom>
          <a:ln w="15875">
            <a:solidFill>
              <a:srgbClr val="F58220"/>
            </a:solidFill>
          </a:ln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D0A5B74-6041-B84B-A79B-07BF8081F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18" y="3950771"/>
            <a:ext cx="4683447" cy="2668206"/>
          </a:xfrm>
          <a:prstGeom prst="rect">
            <a:avLst/>
          </a:prstGeom>
          <a:ln w="15875">
            <a:solidFill>
              <a:srgbClr val="F5822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DE7871-DADE-3048-BDAE-1BCEC69B203E}"/>
              </a:ext>
            </a:extLst>
          </p:cNvPr>
          <p:cNvSpPr txBox="1"/>
          <p:nvPr/>
        </p:nvSpPr>
        <p:spPr>
          <a:xfrm>
            <a:off x="4973511" y="1062030"/>
            <a:ext cx="23792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• The Dolphins performed significantly worse than the league average for each of these variables and therefore had a below average season.</a:t>
            </a:r>
          </a:p>
        </p:txBody>
      </p:sp>
      <p:graphicFrame>
        <p:nvGraphicFramePr>
          <p:cNvPr id="15" name="Table 20">
            <a:extLst>
              <a:ext uri="{FF2B5EF4-FFF2-40B4-BE49-F238E27FC236}">
                <a16:creationId xmlns:a16="http://schemas.microsoft.com/office/drawing/2014/main" id="{4B9CFDB6-7B56-CD4C-8755-7E94BE8FB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35403"/>
              </p:ext>
            </p:extLst>
          </p:nvPr>
        </p:nvGraphicFramePr>
        <p:xfrm>
          <a:off x="5151766" y="3308835"/>
          <a:ext cx="1847634" cy="25565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3817">
                  <a:extLst>
                    <a:ext uri="{9D8B030D-6E8A-4147-A177-3AD203B41FA5}">
                      <a16:colId xmlns:a16="http://schemas.microsoft.com/office/drawing/2014/main" val="852390842"/>
                    </a:ext>
                  </a:extLst>
                </a:gridCol>
                <a:gridCol w="923817">
                  <a:extLst>
                    <a:ext uri="{9D8B030D-6E8A-4147-A177-3AD203B41FA5}">
                      <a16:colId xmlns:a16="http://schemas.microsoft.com/office/drawing/2014/main" val="399199578"/>
                    </a:ext>
                  </a:extLst>
                </a:gridCol>
              </a:tblGrid>
              <a:tr h="2881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Statistic</a:t>
                      </a:r>
                    </a:p>
                  </a:txBody>
                  <a:tcPr>
                    <a:solidFill>
                      <a:srgbClr val="F582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P-Value</a:t>
                      </a:r>
                    </a:p>
                  </a:txBody>
                  <a:tcPr>
                    <a:solidFill>
                      <a:srgbClr val="F582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367038"/>
                  </a:ext>
                </a:extLst>
              </a:tr>
              <a:tr h="3166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Total QBR*</a:t>
                      </a:r>
                    </a:p>
                  </a:txBody>
                  <a:tcPr>
                    <a:solidFill>
                      <a:srgbClr val="F582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2.559e-07</a:t>
                      </a:r>
                    </a:p>
                  </a:txBody>
                  <a:tcPr anchor="ctr">
                    <a:solidFill>
                      <a:srgbClr val="F5822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927944"/>
                  </a:ext>
                </a:extLst>
              </a:tr>
              <a:tr h="384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Points Allowed*</a:t>
                      </a:r>
                    </a:p>
                  </a:txBody>
                  <a:tcPr>
                    <a:solidFill>
                      <a:srgbClr val="F5822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1.495e-10</a:t>
                      </a:r>
                    </a:p>
                  </a:txBody>
                  <a:tcPr anchor="ctr">
                    <a:solidFill>
                      <a:srgbClr val="F5822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4210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Yards Allowed*</a:t>
                      </a:r>
                    </a:p>
                  </a:txBody>
                  <a:tcPr>
                    <a:solidFill>
                      <a:srgbClr val="F5822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0.001242</a:t>
                      </a:r>
                    </a:p>
                  </a:txBody>
                  <a:tcPr anchor="ctr">
                    <a:solidFill>
                      <a:srgbClr val="F5822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01371"/>
                  </a:ext>
                </a:extLst>
              </a:tr>
              <a:tr h="10206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Drives Resulting in Offensive Opponent Score*</a:t>
                      </a:r>
                    </a:p>
                  </a:txBody>
                  <a:tcPr>
                    <a:solidFill>
                      <a:srgbClr val="F5822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7.636e-13</a:t>
                      </a:r>
                    </a:p>
                  </a:txBody>
                  <a:tcPr anchor="ctr">
                    <a:solidFill>
                      <a:srgbClr val="F5822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03724"/>
                  </a:ext>
                </a:extLst>
              </a:tr>
            </a:tbl>
          </a:graphicData>
        </a:graphic>
      </p:graphicFrame>
      <p:pic>
        <p:nvPicPr>
          <p:cNvPr id="17" name="Picture 4" descr="Miami Dolphins Logo PNG Transparent &amp;amp; SVG Vector - Freebie Supply">
            <a:extLst>
              <a:ext uri="{FF2B5EF4-FFF2-40B4-BE49-F238E27FC236}">
                <a16:creationId xmlns:a16="http://schemas.microsoft.com/office/drawing/2014/main" id="{A6D57FED-FBDE-F944-A409-A8431B92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80" y="121450"/>
            <a:ext cx="676677" cy="5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ittsburgh Steelers Logo transparent PNG - StickPNG">
            <a:extLst>
              <a:ext uri="{FF2B5EF4-FFF2-40B4-BE49-F238E27FC236}">
                <a16:creationId xmlns:a16="http://schemas.microsoft.com/office/drawing/2014/main" id="{4612EAB9-55E8-D642-91C8-858D918A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704" y="265176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4FE704-E7A6-2F40-A7E6-F1A5176CE20F}"/>
              </a:ext>
            </a:extLst>
          </p:cNvPr>
          <p:cNvSpPr txBox="1"/>
          <p:nvPr/>
        </p:nvSpPr>
        <p:spPr>
          <a:xfrm>
            <a:off x="5708932" y="2962214"/>
            <a:ext cx="101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T-test: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213744-4FAC-A743-AF9B-5CBEF902C8D1}"/>
              </a:ext>
            </a:extLst>
          </p:cNvPr>
          <p:cNvSpPr/>
          <p:nvPr/>
        </p:nvSpPr>
        <p:spPr>
          <a:xfrm>
            <a:off x="5091452" y="5893460"/>
            <a:ext cx="219415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</a:t>
            </a:r>
            <a:r>
              <a:rPr lang="en-US" sz="1400" dirty="0">
                <a:latin typeface="Franklin Gothic Book" panose="020B0503020102020204" pitchFamily="34" charset="0"/>
              </a:rPr>
              <a:t>Denotes team average is significantly different from league average</a:t>
            </a:r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0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6278-1B64-B84B-AFDC-76DF7FAD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B31F-5376-434D-9065-C4049A6F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most notable aspect of the 2007 NFL season was that it was the first time that a team went undefeated in the regular season since it was extended to 16 games. </a:t>
            </a:r>
          </a:p>
          <a:p>
            <a:pPr lvl="1"/>
            <a:r>
              <a:rPr lang="en-US" sz="2400" dirty="0"/>
              <a:t>(This was the Patriots, so we don’t talk about it.)</a:t>
            </a:r>
          </a:p>
          <a:p>
            <a:pPr lvl="1"/>
            <a:endParaRPr lang="en-US" dirty="0"/>
          </a:p>
          <a:p>
            <a:r>
              <a:rPr lang="en-US" dirty="0"/>
              <a:t>The most exciting part of the 2007 season was when the undefeated New England Patriots lost to the 5</a:t>
            </a:r>
            <a:r>
              <a:rPr lang="en-US" baseline="30000" dirty="0"/>
              <a:t>th</a:t>
            </a:r>
            <a:r>
              <a:rPr lang="en-US" dirty="0"/>
              <a:t> seed and wild card team, the New York Giants in Super Bowl 42.</a:t>
            </a:r>
          </a:p>
          <a:p>
            <a:pPr lvl="1"/>
            <a:r>
              <a:rPr lang="en-US" dirty="0"/>
              <a:t>Thus, we chose to analyze this season</a:t>
            </a:r>
          </a:p>
        </p:txBody>
      </p:sp>
      <p:pic>
        <p:nvPicPr>
          <p:cNvPr id="2052" name="Picture 4" descr="New England Patriots logo and symbol, meaning, history, PNG">
            <a:extLst>
              <a:ext uri="{FF2B5EF4-FFF2-40B4-BE49-F238E27FC236}">
                <a16:creationId xmlns:a16="http://schemas.microsoft.com/office/drawing/2014/main" id="{CD49F216-608C-0743-9B8B-3437E44A2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22" y="2910963"/>
            <a:ext cx="541090" cy="3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ttsburgh Steelers Logo transparent PNG - StickPNG">
            <a:extLst>
              <a:ext uri="{FF2B5EF4-FFF2-40B4-BE49-F238E27FC236}">
                <a16:creationId xmlns:a16="http://schemas.microsoft.com/office/drawing/2014/main" id="{042D34EE-6B19-F840-92A4-481CB8AE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60" y="192024"/>
            <a:ext cx="374904" cy="37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 Symbol Transparent Background posted by Sarah Mercado">
            <a:extLst>
              <a:ext uri="{FF2B5EF4-FFF2-40B4-BE49-F238E27FC236}">
                <a16:creationId xmlns:a16="http://schemas.microsoft.com/office/drawing/2014/main" id="{A5216C80-6CA1-B344-81D0-2D1F5EB8F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48012" y="279099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86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3A00-431B-2E4C-9D9D-C9310493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Conclusions/Takeaways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80B45-A0B5-A44E-9FA9-A46BB346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New England Patriots should have won Super Bowl </a:t>
            </a:r>
            <a:r>
              <a:rPr lang="en-US" sz="2400" dirty="0"/>
              <a:t>XLII </a:t>
            </a:r>
            <a:r>
              <a:rPr lang="en-US" sz="2600" dirty="0"/>
              <a:t>by a landslide</a:t>
            </a:r>
          </a:p>
          <a:p>
            <a:pPr lvl="1"/>
            <a:r>
              <a:rPr lang="en-US" sz="1800" dirty="0"/>
              <a:t>Highest QBR – Tom Brady</a:t>
            </a:r>
          </a:p>
          <a:p>
            <a:pPr lvl="1"/>
            <a:r>
              <a:rPr lang="en-US" sz="1800" dirty="0"/>
              <a:t>Defense with low offensive yards allowed, points allowed, offensive score percentage</a:t>
            </a:r>
          </a:p>
          <a:p>
            <a:r>
              <a:rPr lang="en-US" sz="2600" dirty="0"/>
              <a:t>Defensive statistics, such as total yards allowed, points allowed, and percentage of opponent’s offensive drives ending in scores, are important factors in the season performance of a team</a:t>
            </a:r>
          </a:p>
          <a:p>
            <a:r>
              <a:rPr lang="en-US" sz="2600" dirty="0"/>
              <a:t>It seems as if Total QBR is a very important factor in the season performance of a team</a:t>
            </a:r>
          </a:p>
          <a:p>
            <a:pPr lvl="1"/>
            <a:r>
              <a:rPr lang="en-US" sz="1800" dirty="0"/>
              <a:t>Offensive statistics didn’t correlate significantly with the season performance of a team</a:t>
            </a:r>
          </a:p>
          <a:p>
            <a:pPr marL="457200" lvl="1" indent="0">
              <a:buNone/>
            </a:pPr>
            <a:endParaRPr lang="en-US" sz="2600" dirty="0"/>
          </a:p>
          <a:p>
            <a:r>
              <a:rPr lang="en-US" sz="2600" dirty="0"/>
              <a:t>Moral of the Story: Try your best to have a phenomenal QB.</a:t>
            </a:r>
          </a:p>
          <a:p>
            <a:pPr lvl="1"/>
            <a:r>
              <a:rPr lang="en-US" sz="1600" dirty="0"/>
              <a:t>But even with a great quarterback, upsets are unavoidable in a sport like football.</a:t>
            </a:r>
          </a:p>
          <a:p>
            <a:endParaRPr lang="en-US" sz="2600" dirty="0"/>
          </a:p>
        </p:txBody>
      </p:sp>
      <p:pic>
        <p:nvPicPr>
          <p:cNvPr id="4" name="Picture 2" descr="Pittsburgh Steelers Logo transparent PNG - StickPNG">
            <a:extLst>
              <a:ext uri="{FF2B5EF4-FFF2-40B4-BE49-F238E27FC236}">
                <a16:creationId xmlns:a16="http://schemas.microsoft.com/office/drawing/2014/main" id="{660F6B00-C09C-5F44-A8FB-2D5BB3C8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339" y="247951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72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6278-1B64-B84B-AFDC-76DF7FAD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BB31F-5376-434D-9065-C4049A6F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season format:</a:t>
            </a:r>
          </a:p>
          <a:p>
            <a:pPr lvl="1"/>
            <a:r>
              <a:rPr lang="en-US" dirty="0"/>
              <a:t>2 conferences – AFC and NFC</a:t>
            </a:r>
          </a:p>
          <a:p>
            <a:pPr lvl="1"/>
            <a:r>
              <a:rPr lang="en-US" dirty="0"/>
              <a:t>4 divisions per conference – East, West, North, South</a:t>
            </a:r>
          </a:p>
          <a:p>
            <a:pPr lvl="1"/>
            <a:r>
              <a:rPr lang="en-US" dirty="0"/>
              <a:t>4 teams per division</a:t>
            </a:r>
          </a:p>
          <a:p>
            <a:pPr lvl="1"/>
            <a:r>
              <a:rPr lang="en-US" dirty="0"/>
              <a:t>16 game regular season</a:t>
            </a:r>
          </a:p>
          <a:p>
            <a:pPr lvl="1"/>
            <a:endParaRPr lang="en-US" dirty="0"/>
          </a:p>
          <a:p>
            <a:r>
              <a:rPr lang="en-US" dirty="0"/>
              <a:t>Playoff format:</a:t>
            </a:r>
          </a:p>
          <a:p>
            <a:pPr lvl="1"/>
            <a:r>
              <a:rPr lang="en-US" dirty="0"/>
              <a:t>The winners of each division within each conference make the playoffs and are seeded 1 – 4 based on season records</a:t>
            </a:r>
          </a:p>
          <a:p>
            <a:pPr lvl="1"/>
            <a:r>
              <a:rPr lang="en-US" dirty="0"/>
              <a:t>The top two teams in each conference who were not divisional winners are awarded a wild card spot and seeded 5 and 6</a:t>
            </a:r>
          </a:p>
          <a:p>
            <a:pPr lvl="1"/>
            <a:r>
              <a:rPr lang="en-US" dirty="0"/>
              <a:t>The 1 and 2 seed in each conference get a first-round bye</a:t>
            </a:r>
          </a:p>
        </p:txBody>
      </p:sp>
      <p:pic>
        <p:nvPicPr>
          <p:cNvPr id="1028" name="Picture 4" descr="American Football Conference - Wikipedia">
            <a:extLst>
              <a:ext uri="{FF2B5EF4-FFF2-40B4-BE49-F238E27FC236}">
                <a16:creationId xmlns:a16="http://schemas.microsoft.com/office/drawing/2014/main" id="{BC475699-1CC4-1640-BADC-4CC3DBDBC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828" y="82796"/>
            <a:ext cx="1204945" cy="86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tional Football Conference - Wikipedia">
            <a:extLst>
              <a:ext uri="{FF2B5EF4-FFF2-40B4-BE49-F238E27FC236}">
                <a16:creationId xmlns:a16="http://schemas.microsoft.com/office/drawing/2014/main" id="{EC161AF2-F8CA-B34B-A685-4897348E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773" y="946327"/>
            <a:ext cx="1204946" cy="90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ttsburgh Steelers Logo transparent PNG - StickPNG">
            <a:extLst>
              <a:ext uri="{FF2B5EF4-FFF2-40B4-BE49-F238E27FC236}">
                <a16:creationId xmlns:a16="http://schemas.microsoft.com/office/drawing/2014/main" id="{99F7F37D-6D91-7047-9921-DD4A8891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71" y="258852"/>
            <a:ext cx="329727" cy="3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09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D45AD-75B3-1C42-961F-AD803DEA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06" y="37862"/>
            <a:ext cx="11871159" cy="731074"/>
          </a:xfrm>
        </p:spPr>
        <p:txBody>
          <a:bodyPr anchor="ctr">
            <a:normAutofit/>
          </a:bodyPr>
          <a:lstStyle/>
          <a:p>
            <a:r>
              <a:rPr lang="en-US" dirty="0"/>
              <a:t>Preseason Elo Ratings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1DA180-042C-F44A-B017-04447E54FA27}"/>
              </a:ext>
            </a:extLst>
          </p:cNvPr>
          <p:cNvSpPr txBox="1"/>
          <p:nvPr/>
        </p:nvSpPr>
        <p:spPr>
          <a:xfrm>
            <a:off x="3200400" y="1188718"/>
            <a:ext cx="864761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From these ratings alone, we would expect the Colts, Chargers, Patriots, and Ravens to be the playoff teams from the AFC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Steelers and Broncos awarded wild card spots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would expect the NFC playoff teams to include the Bears, Eagles, Seahawks, and Panthers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Saints and Cowboys awarded wild card spots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58B731-6030-FE4D-8873-2FA6945D4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695413"/>
              </p:ext>
            </p:extLst>
          </p:nvPr>
        </p:nvGraphicFramePr>
        <p:xfrm>
          <a:off x="705394" y="862149"/>
          <a:ext cx="2194560" cy="595798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99993">
                  <a:extLst>
                    <a:ext uri="{9D8B030D-6E8A-4147-A177-3AD203B41FA5}">
                      <a16:colId xmlns:a16="http://schemas.microsoft.com/office/drawing/2014/main" val="2773641536"/>
                    </a:ext>
                  </a:extLst>
                </a:gridCol>
                <a:gridCol w="710859">
                  <a:extLst>
                    <a:ext uri="{9D8B030D-6E8A-4147-A177-3AD203B41FA5}">
                      <a16:colId xmlns:a16="http://schemas.microsoft.com/office/drawing/2014/main" val="954692897"/>
                    </a:ext>
                  </a:extLst>
                </a:gridCol>
                <a:gridCol w="583708">
                  <a:extLst>
                    <a:ext uri="{9D8B030D-6E8A-4147-A177-3AD203B41FA5}">
                      <a16:colId xmlns:a16="http://schemas.microsoft.com/office/drawing/2014/main" val="2547542275"/>
                    </a:ext>
                  </a:extLst>
                </a:gridCol>
              </a:tblGrid>
              <a:tr h="188513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effectLst/>
                        </a:rPr>
                        <a:t>Team</a:t>
                      </a:r>
                    </a:p>
                  </a:txBody>
                  <a:tcPr marL="20413" marR="20413" marT="16330" marB="10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effectLst/>
                        </a:rPr>
                        <a:t>Rating</a:t>
                      </a:r>
                    </a:p>
                  </a:txBody>
                  <a:tcPr marL="20413" marR="20413" marT="16330" marB="10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effectLst/>
                        </a:rPr>
                        <a:t>Division</a:t>
                      </a:r>
                    </a:p>
                  </a:txBody>
                  <a:tcPr marL="20413" marR="20413" marT="16330" marB="102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644962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Indianapolis Colts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effectLst/>
                        </a:rPr>
                        <a:t>1653.288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afc_south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335268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Los Angeles Chargers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effectLst/>
                        </a:rPr>
                        <a:t>1642.486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afc_west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252607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New England Patriots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1629.292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afc_east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903853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Baltimore Ravens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1598.866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afc_north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214867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effectLst/>
                        </a:rPr>
                        <a:t>Pittsburgh Steelers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1568.509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afc_north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057551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Denver Broncos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1561.088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afc_west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313892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Jacksonville Jaguars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1543.135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afc_south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336807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effectLst/>
                        </a:rPr>
                        <a:t>Kansas City Chiefs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1537.513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afc_west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312294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Cincinnati Bengals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1536.453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afc_north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829374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Buffalo Bills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1506.520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afc_east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962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New York Jets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1504.903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afc_east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686860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Miami Dolphins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1481.629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afc_east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995728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Tennessee Titans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1479.929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afc_south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430510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Houston Texans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1420.066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afc_south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55187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Cleveland Browns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effectLst/>
                        </a:rPr>
                        <a:t>1392.302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afc_north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777225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effectLst/>
                        </a:rPr>
                        <a:t>Las Vegas Raiders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1348.083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afc_west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356598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Chicago Bears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1578.340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nfc_north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591071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Philadelphia Eagles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1538.560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nfc_east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881576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Seattle Seahawks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1516.631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nfc_west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613528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Carolina Panthers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1513.113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nfc_south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53259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New Orleans Saints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1509.904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nfc_south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029730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Dallas Cowboys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1496.030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nfc_east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907832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New York Giants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1495.183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nfc_east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960613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Green Bay Packers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1483.404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nfc_north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663654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Los Angeles Rams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1472.899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nfc_west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022445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Atlanta Falcons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1450.484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nfc_south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427577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Washington Redskins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1449.553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nfc_east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682543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Minnesota Vikings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1439.949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nfc_north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748379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Arizona Cardinals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1427.341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nfc_west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717515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San Francisco 49ers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1425.134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nfc_west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422922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Tampa Bay Buccaneers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1416.450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nfc_south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359158"/>
                  </a:ext>
                </a:extLst>
              </a:tr>
              <a:tr h="1802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Detroit Lions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1378.642</a:t>
                      </a: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nfc_north</a:t>
                      </a:r>
                      <a:endParaRPr lang="en-US" sz="600" dirty="0">
                        <a:effectLst/>
                      </a:endParaRPr>
                    </a:p>
                  </a:txBody>
                  <a:tcPr marL="20413" marR="20413" marT="6804" marB="6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228855"/>
                  </a:ext>
                </a:extLst>
              </a:tr>
            </a:tbl>
          </a:graphicData>
        </a:graphic>
      </p:graphicFrame>
      <p:sp>
        <p:nvSpPr>
          <p:cNvPr id="18" name="Rectangle 4">
            <a:extLst>
              <a:ext uri="{FF2B5EF4-FFF2-40B4-BE49-F238E27FC236}">
                <a16:creationId xmlns:a16="http://schemas.microsoft.com/office/drawing/2014/main" id="{D1067DFE-ADE3-FF4F-B396-6B7F4C949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1825625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2" descr="Pittsburgh Steelers Logo transparent PNG - StickPNG">
            <a:extLst>
              <a:ext uri="{FF2B5EF4-FFF2-40B4-BE49-F238E27FC236}">
                <a16:creationId xmlns:a16="http://schemas.microsoft.com/office/drawing/2014/main" id="{C030A33A-CF05-A943-B34F-8D921AE5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40" y="237744"/>
            <a:ext cx="352156" cy="35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751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F237-9C69-C240-BD20-2372ECA4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Regular Season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DE7042-55CF-E44D-801C-64337FB19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88704"/>
              </p:ext>
            </p:extLst>
          </p:nvPr>
        </p:nvGraphicFramePr>
        <p:xfrm>
          <a:off x="4186719" y="876548"/>
          <a:ext cx="3818561" cy="59435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01486">
                  <a:extLst>
                    <a:ext uri="{9D8B030D-6E8A-4147-A177-3AD203B41FA5}">
                      <a16:colId xmlns:a16="http://schemas.microsoft.com/office/drawing/2014/main" val="1445697743"/>
                    </a:ext>
                  </a:extLst>
                </a:gridCol>
                <a:gridCol w="1058091">
                  <a:extLst>
                    <a:ext uri="{9D8B030D-6E8A-4147-A177-3AD203B41FA5}">
                      <a16:colId xmlns:a16="http://schemas.microsoft.com/office/drawing/2014/main" val="2597230928"/>
                    </a:ext>
                  </a:extLst>
                </a:gridCol>
                <a:gridCol w="783772">
                  <a:extLst>
                    <a:ext uri="{9D8B030D-6E8A-4147-A177-3AD203B41FA5}">
                      <a16:colId xmlns:a16="http://schemas.microsoft.com/office/drawing/2014/main" val="4264460112"/>
                    </a:ext>
                  </a:extLst>
                </a:gridCol>
                <a:gridCol w="775212">
                  <a:extLst>
                    <a:ext uri="{9D8B030D-6E8A-4147-A177-3AD203B41FA5}">
                      <a16:colId xmlns:a16="http://schemas.microsoft.com/office/drawing/2014/main" val="3615227003"/>
                    </a:ext>
                  </a:extLst>
                </a:gridCol>
              </a:tblGrid>
              <a:tr h="212019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Team</a:t>
                      </a:r>
                    </a:p>
                  </a:txBody>
                  <a:tcPr marL="23298" marR="23298" marT="18639" marB="1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Simulated Wins</a:t>
                      </a:r>
                    </a:p>
                  </a:txBody>
                  <a:tcPr marL="23298" marR="23298" marT="18639" marB="1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Actual Wins</a:t>
                      </a:r>
                    </a:p>
                  </a:txBody>
                  <a:tcPr marL="23298" marR="23298" marT="18639" marB="1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Residuals</a:t>
                      </a:r>
                    </a:p>
                  </a:txBody>
                  <a:tcPr marL="23298" marR="23298" marT="18639" marB="1164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96173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Buffalo Bills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7.4440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-0.4440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34962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Miami Dolphins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5.2713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-4.2713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821303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New England Patriots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12.2248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16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3.7752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146605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New York Jets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6.2445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4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-2.2445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820091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Cincinnati Bengals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8.1415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-1.1415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720879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Cleveland Browns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7.1986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2.8014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908345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Pittsburgh Steelers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10.7611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10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-0.7611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555399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Baltimore Ravens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8.2714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-3.2714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488248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Houston Texans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6.3291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8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1.6709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679041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Indianapolis Colts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11.9733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13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1.0267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521495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Jacksonville Jaguars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9.2625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11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1.7375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063469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Tennessee Titans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8.1166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10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1.8834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978458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Denver Broncos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8.0025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-1.0025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122053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Kansas City Chiefs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7.7616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4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-3.7616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831725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Los Angeles Chargers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10.4913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11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0.5087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464080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Las Vegas Raiders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4.2393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4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-0.2393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724636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Dallas Cowboys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10.1691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13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2.8309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2714348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New York Giants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8.4847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10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1.5153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455815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Philadelphia Eagles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8.1214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8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-0.1214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74938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Washington Redskins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6.9471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9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2.0529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143836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Chicago Bears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8.4740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-1.4740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361488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Detroit Lions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5.9752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1.0248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477183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Green Bay Packers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9.8820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13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3.1180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684472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Minnesota Vikings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7.6026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8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0.3974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442080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Atlanta Falcons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5.8417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4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-1.8417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489530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Carolina Panthers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7.3769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-0.3769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694892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New Orleans Saints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8.2705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-1.2705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031199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Tampa Bay Buccaneers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8.2110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9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0.7890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058288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Arizona Cardinals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7.2630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8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0.7370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214527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Los Angeles Rams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5.9077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3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-2.9077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955416"/>
                  </a:ext>
                </a:extLst>
              </a:tr>
              <a:tr h="17816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San Francisco 49ers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5.6158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5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-0.6158</a:t>
                      </a: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649691"/>
                  </a:ext>
                </a:extLst>
              </a:tr>
              <a:tr h="208580"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000000"/>
                          </a:solidFill>
                          <a:effectLst/>
                        </a:rPr>
                        <a:t>Seattle Seahawks</a:t>
                      </a:r>
                      <a:endParaRPr lang="en-US" sz="700" b="0" i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000000"/>
                          </a:solidFill>
                          <a:effectLst/>
                        </a:rPr>
                        <a:t>10.1239</a:t>
                      </a:r>
                      <a:endParaRPr lang="en-US" sz="700" b="0" i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700" b="0" i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rgbClr val="000000"/>
                          </a:solidFill>
                          <a:effectLst/>
                        </a:rPr>
                        <a:t>-0.1239</a:t>
                      </a:r>
                      <a:endParaRPr lang="en-US" sz="700" b="0" i="0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23298" marR="23298" marT="7766" marB="77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579312"/>
                  </a:ext>
                </a:extLst>
              </a:tr>
            </a:tbl>
          </a:graphicData>
        </a:graphic>
      </p:graphicFrame>
      <p:pic>
        <p:nvPicPr>
          <p:cNvPr id="7" name="Picture 2" descr="Pittsburgh Steelers Logo transparent PNG - StickPNG">
            <a:extLst>
              <a:ext uri="{FF2B5EF4-FFF2-40B4-BE49-F238E27FC236}">
                <a16:creationId xmlns:a16="http://schemas.microsoft.com/office/drawing/2014/main" id="{13985135-CCF8-7547-8A0A-572F51A3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05" y="257358"/>
            <a:ext cx="331222" cy="3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9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D21F-E2C2-1E49-AE22-01E3178B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of Simulated and Actual Regular Seasons</a:t>
            </a:r>
          </a:p>
        </p:txBody>
      </p:sp>
      <p:pic>
        <p:nvPicPr>
          <p:cNvPr id="4" name="Picture 2" descr="Pittsburgh Steelers Logo transparent PNG - StickPNG">
            <a:extLst>
              <a:ext uri="{FF2B5EF4-FFF2-40B4-BE49-F238E27FC236}">
                <a16:creationId xmlns:a16="http://schemas.microsoft.com/office/drawing/2014/main" id="{663930CD-08E9-4946-814B-E8A9FBFC0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12" y="277203"/>
            <a:ext cx="294289" cy="29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1D45CA-56E0-7C4D-9D95-67DF2CDA838B}"/>
              </a:ext>
            </a:extLst>
          </p:cNvPr>
          <p:cNvSpPr txBox="1"/>
          <p:nvPr/>
        </p:nvSpPr>
        <p:spPr>
          <a:xfrm>
            <a:off x="5665075" y="917093"/>
            <a:ext cx="652692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These boxplots compare the number of wins (simulated or actual) across the two conferences.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In simulation and reality, the NFC had a much smaller spread than the AFC.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In reality, the NFC’s spread was larger than the simulation due to two outliers.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Franklin Gothic Book" panose="020B0503020102020204" pitchFamily="34" charset="0"/>
              </a:rPr>
              <a:t>These were likely the Rams (3-13) and the Packers and Cowboys (13-3)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The AFC’s actual spread was around what was expected from the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Compared to the simulations, the actual mean wins was slightly higher for the NFC and slightly lower for the AFC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Takeaways: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NFC is more competitive within the conference than the AFC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Both conferences performed close to what was expected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Franklin Gothic Book" panose="020B0503020102020204" pitchFamily="34" charset="0"/>
            </a:endParaRPr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F47451EC-052B-2A4B-ADA9-FA556AA54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6" y="3857691"/>
            <a:ext cx="5347085" cy="3000309"/>
          </a:xfrm>
          <a:prstGeom prst="rect">
            <a:avLst/>
          </a:prstGeom>
          <a:ln w="15875">
            <a:solidFill>
              <a:srgbClr val="003594"/>
            </a:solidFill>
          </a:ln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E54DBB2-92E5-634F-ABE6-A2CF2585A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6" y="838817"/>
            <a:ext cx="5347085" cy="3018874"/>
          </a:xfrm>
          <a:prstGeom prst="rect">
            <a:avLst/>
          </a:prstGeom>
          <a:ln w="15875">
            <a:solidFill>
              <a:srgbClr val="003594"/>
            </a:solidFill>
          </a:ln>
        </p:spPr>
      </p:pic>
    </p:spTree>
    <p:extLst>
      <p:ext uri="{BB962C8B-B14F-4D97-AF65-F5344CB8AC3E}">
        <p14:creationId xmlns:p14="http://schemas.microsoft.com/office/powerpoint/2010/main" val="1770085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D21F-E2C2-1E49-AE22-01E3178B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 of Regular Season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F547-FFB3-034F-936F-D3CC35515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The Steelers, 49ers, Bills, Panthers, Raiders, Seahawks, Eagles, Vikings, Chargers, Cardinals, and Buccaneers all performed very close to what was expected</a:t>
            </a:r>
          </a:p>
          <a:p>
            <a:pPr lvl="2"/>
            <a:r>
              <a:rPr lang="en-US" dirty="0"/>
              <a:t>Residuals with an absolute value less than 1</a:t>
            </a:r>
          </a:p>
          <a:p>
            <a:pPr lvl="1"/>
            <a:r>
              <a:rPr lang="en-US" dirty="0"/>
              <a:t>In the simulated results, the Chicago Bears made it to the playoffs 47% of the time and the New Orleans Saints made the playoffs 48%. </a:t>
            </a:r>
          </a:p>
          <a:p>
            <a:pPr lvl="2"/>
            <a:r>
              <a:rPr lang="en-US" dirty="0"/>
              <a:t>In reality, neither did.</a:t>
            </a:r>
          </a:p>
          <a:p>
            <a:pPr lvl="1"/>
            <a:r>
              <a:rPr lang="en-US" dirty="0"/>
              <a:t>The Tennessee Titans and Washington Redskins made it to the playoffs in the 2007 season, but only 29% and 19% of the time in the simulation, respectively.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From looking at the preseason </a:t>
            </a:r>
            <a:r>
              <a:rPr lang="en-US" dirty="0" err="1"/>
              <a:t>Elos</a:t>
            </a:r>
            <a:r>
              <a:rPr lang="en-US" dirty="0"/>
              <a:t> and simulated wins, it was unexpected that the Dolphins would be the worst team in the league</a:t>
            </a:r>
          </a:p>
          <a:p>
            <a:pPr lvl="2"/>
            <a:r>
              <a:rPr lang="en-US" dirty="0"/>
              <a:t>We would have expected it to be the Raiders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2" descr="Pittsburgh Steelers Logo transparent PNG - StickPNG">
            <a:extLst>
              <a:ext uri="{FF2B5EF4-FFF2-40B4-BE49-F238E27FC236}">
                <a16:creationId xmlns:a16="http://schemas.microsoft.com/office/drawing/2014/main" id="{78E4AFA3-A441-FE41-BDA7-83FD90A08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187" y="245744"/>
            <a:ext cx="346842" cy="34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7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00016-691D-8340-9776-C4FE9EDA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Playoff Results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7028B0F-D8CA-DA46-83B2-228481C5B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489850"/>
              </p:ext>
            </p:extLst>
          </p:nvPr>
        </p:nvGraphicFramePr>
        <p:xfrm>
          <a:off x="868680" y="899161"/>
          <a:ext cx="10431778" cy="59209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90254">
                  <a:extLst>
                    <a:ext uri="{9D8B030D-6E8A-4147-A177-3AD203B41FA5}">
                      <a16:colId xmlns:a16="http://schemas.microsoft.com/office/drawing/2014/main" val="1041284084"/>
                    </a:ext>
                  </a:extLst>
                </a:gridCol>
                <a:gridCol w="1490254">
                  <a:extLst>
                    <a:ext uri="{9D8B030D-6E8A-4147-A177-3AD203B41FA5}">
                      <a16:colId xmlns:a16="http://schemas.microsoft.com/office/drawing/2014/main" val="3914769108"/>
                    </a:ext>
                  </a:extLst>
                </a:gridCol>
                <a:gridCol w="1490254">
                  <a:extLst>
                    <a:ext uri="{9D8B030D-6E8A-4147-A177-3AD203B41FA5}">
                      <a16:colId xmlns:a16="http://schemas.microsoft.com/office/drawing/2014/main" val="884707472"/>
                    </a:ext>
                  </a:extLst>
                </a:gridCol>
                <a:gridCol w="1490254">
                  <a:extLst>
                    <a:ext uri="{9D8B030D-6E8A-4147-A177-3AD203B41FA5}">
                      <a16:colId xmlns:a16="http://schemas.microsoft.com/office/drawing/2014/main" val="277678376"/>
                    </a:ext>
                  </a:extLst>
                </a:gridCol>
                <a:gridCol w="1490254">
                  <a:extLst>
                    <a:ext uri="{9D8B030D-6E8A-4147-A177-3AD203B41FA5}">
                      <a16:colId xmlns:a16="http://schemas.microsoft.com/office/drawing/2014/main" val="1770053600"/>
                    </a:ext>
                  </a:extLst>
                </a:gridCol>
                <a:gridCol w="1490254">
                  <a:extLst>
                    <a:ext uri="{9D8B030D-6E8A-4147-A177-3AD203B41FA5}">
                      <a16:colId xmlns:a16="http://schemas.microsoft.com/office/drawing/2014/main" val="283376700"/>
                    </a:ext>
                  </a:extLst>
                </a:gridCol>
                <a:gridCol w="1490254">
                  <a:extLst>
                    <a:ext uri="{9D8B030D-6E8A-4147-A177-3AD203B41FA5}">
                      <a16:colId xmlns:a16="http://schemas.microsoft.com/office/drawing/2014/main" val="963861143"/>
                    </a:ext>
                  </a:extLst>
                </a:gridCol>
              </a:tblGrid>
              <a:tr h="18621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Team</a:t>
                      </a:r>
                    </a:p>
                  </a:txBody>
                  <a:tcPr marL="20273" marR="20273" marT="16219" marB="101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Playoffs</a:t>
                      </a:r>
                    </a:p>
                  </a:txBody>
                  <a:tcPr marL="20273" marR="20273" marT="16219" marB="101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Division Titles</a:t>
                      </a:r>
                    </a:p>
                  </a:txBody>
                  <a:tcPr marL="20273" marR="20273" marT="16219" marB="101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Conference </a:t>
                      </a:r>
                      <a:r>
                        <a:rPr lang="en-US" sz="1000" b="1" dirty="0">
                          <a:effectLst/>
                        </a:rPr>
                        <a:t>Championships</a:t>
                      </a:r>
                    </a:p>
                  </a:txBody>
                  <a:tcPr marL="20273" marR="20273" marT="16219" marB="101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Championships</a:t>
                      </a:r>
                    </a:p>
                  </a:txBody>
                  <a:tcPr marL="20273" marR="20273" marT="16219" marB="101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Preseason Rating</a:t>
                      </a:r>
                    </a:p>
                  </a:txBody>
                  <a:tcPr marL="20273" marR="20273" marT="16219" marB="101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Final Rating</a:t>
                      </a:r>
                    </a:p>
                  </a:txBody>
                  <a:tcPr marL="20273" marR="20273" marT="16219" marB="1013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0729"/>
                  </a:ext>
                </a:extLst>
              </a:tr>
              <a:tr h="17555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Buffalo Bills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1766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385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1506.520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1457.850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45767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Miami Dolphins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193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1481.629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1303.766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909858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New England Patriots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9737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9454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4902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3934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1629.292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1822.058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34800"/>
                  </a:ext>
                </a:extLst>
              </a:tr>
              <a:tr h="17555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New York Jets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675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125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1504.903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1403.933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484518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Cincinnati Bengals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3018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1318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1536.453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1505.861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506677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Cleveland Browns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1519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609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1392.302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1509.771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844003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Pittsburgh Steelers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8134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6776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634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355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1568.509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1596.879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71596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Baltimore Ravens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3172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1297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1598.866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1439.383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784993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Houston Texans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722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111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1420.066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1511.146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542257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Indianapolis Colts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9398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7899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2590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1864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1653.288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1735.453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491059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Jacksonville Jaguars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5110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1434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420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225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1543.135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1621.788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256754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Tennessee Titans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2883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90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1479.929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1530.900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624267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Denver Broncos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2944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1572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51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1561.088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1469.910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126220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Kansas City Chiefs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2545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1247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1537.513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1367.365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055856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Los Angeles Chargers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8126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7153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1106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670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1642.486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1663.487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356161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Las Vegas Raiders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1348.083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1327.315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614716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Dallas Cowboys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7832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5742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2521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842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1496.030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1624.833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333409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New York Giants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4563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2007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682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1495.183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1536.290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361531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Philadelphia Eagles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3856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1567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639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176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1538.560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1559.036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169138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Washington Redskins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1977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684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302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1449.553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1556.435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029322"/>
                  </a:ext>
                </a:extLst>
              </a:tr>
              <a:tr h="17555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Chicago Bears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4687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2570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615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1578.340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1520.694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942067"/>
                  </a:ext>
                </a:extLst>
              </a:tr>
              <a:tr h="17555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Detroit Lions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834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297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1378.642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1392.083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908334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Green Bay Packers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7583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5800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2144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725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1483.404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1606.790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156039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Minnesota Vikings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2948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1333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300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1439.949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1503.382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157575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Atlanta Falcons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911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622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1450.484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1332.582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641577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Carolina Panthers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2927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2116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186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1513.113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1457.333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854182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New Orleans Saints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4774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3726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367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1509.904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1468.943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364760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Tampa Bay Buccaneers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4595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3536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387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65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1416.450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1480.088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963936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Arizona Cardinals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2544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1413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164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24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1427.341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1457.636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968131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Los Angeles Rams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902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484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1472.899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1334.480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728789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San Francisco 49ers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713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390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8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1425.134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1338.006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070328"/>
                  </a:ext>
                </a:extLst>
              </a:tr>
              <a:tr h="179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Seattle Seahawks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8354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7713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1622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441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1516.631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1560.202</a:t>
                      </a:r>
                    </a:p>
                  </a:txBody>
                  <a:tcPr marL="20273" marR="20273" marT="6758" marB="6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064797"/>
                  </a:ext>
                </a:extLst>
              </a:tr>
            </a:tbl>
          </a:graphicData>
        </a:graphic>
      </p:graphicFrame>
      <p:pic>
        <p:nvPicPr>
          <p:cNvPr id="24" name="Picture 2" descr="Pittsburgh Steelers Logo transparent PNG - StickPNG">
            <a:extLst>
              <a:ext uri="{FF2B5EF4-FFF2-40B4-BE49-F238E27FC236}">
                <a16:creationId xmlns:a16="http://schemas.microsoft.com/office/drawing/2014/main" id="{6D0ECDD7-44EB-A641-A79F-AFC3AF393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374" y="256253"/>
            <a:ext cx="325822" cy="32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22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3B73-DA99-BA46-8898-20F53C13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Playoff Bracket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D8E5BC6-DE8D-FA4D-A1E2-990703A47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836342"/>
            <a:ext cx="10287000" cy="6021658"/>
          </a:xfrm>
          <a:prstGeom prst="rect">
            <a:avLst/>
          </a:prstGeom>
        </p:spPr>
      </p:pic>
      <p:pic>
        <p:nvPicPr>
          <p:cNvPr id="8194" name="Picture 2" descr="New York Giants / NFL • Download New York Giants vector logo SVG •  Logotyp.us">
            <a:extLst>
              <a:ext uri="{FF2B5EF4-FFF2-40B4-BE49-F238E27FC236}">
                <a16:creationId xmlns:a16="http://schemas.microsoft.com/office/drawing/2014/main" id="{C59004C5-BE32-2D46-8C5B-E9BF73AA2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6" y="1384300"/>
            <a:ext cx="472948" cy="3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ampa Bay Buccaneers Logo transparent PNG - StickPNG">
            <a:extLst>
              <a:ext uri="{FF2B5EF4-FFF2-40B4-BE49-F238E27FC236}">
                <a16:creationId xmlns:a16="http://schemas.microsoft.com/office/drawing/2014/main" id="{BD9F3976-24CB-AB47-B09B-045FD90C7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06" y="1722120"/>
            <a:ext cx="337820" cy="3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ashington Football Team, Redskins Logos History | Logos! Lists! Brands!">
            <a:extLst>
              <a:ext uri="{FF2B5EF4-FFF2-40B4-BE49-F238E27FC236}">
                <a16:creationId xmlns:a16="http://schemas.microsoft.com/office/drawing/2014/main" id="{57B0B100-EFE1-A14D-BE46-56069E6D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" y="2951245"/>
            <a:ext cx="207010" cy="2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Seattle Seahawks Logo PNG Transparent &amp;amp; SVG Vector - Freebie Supply">
            <a:extLst>
              <a:ext uri="{FF2B5EF4-FFF2-40B4-BE49-F238E27FC236}">
                <a16:creationId xmlns:a16="http://schemas.microsoft.com/office/drawing/2014/main" id="{0BFE54F7-1B83-4D4F-87B4-A94020825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98" y="3256622"/>
            <a:ext cx="511011" cy="2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Tennessee Titans Logo PNG Transparent &amp;amp; SVG Vector - Freebie Supply">
            <a:extLst>
              <a:ext uri="{FF2B5EF4-FFF2-40B4-BE49-F238E27FC236}">
                <a16:creationId xmlns:a16="http://schemas.microsoft.com/office/drawing/2014/main" id="{FD63958E-A117-3344-A581-59676AD3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" y="4354372"/>
            <a:ext cx="469900" cy="3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E6E8F61A-4E8D-2848-869A-02B296BD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12" y="4762386"/>
            <a:ext cx="457200" cy="20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Jacksonville Jaguars Logo PNG Transparent &amp;amp; SVG Vector - Freebie Supply">
            <a:extLst>
              <a:ext uri="{FF2B5EF4-FFF2-40B4-BE49-F238E27FC236}">
                <a16:creationId xmlns:a16="http://schemas.microsoft.com/office/drawing/2014/main" id="{AC5272C2-90E0-2640-B142-3F6F1F13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06" y="5912386"/>
            <a:ext cx="332994" cy="26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ittsburgh Steelers Logo transparent PNG - StickPNG">
            <a:extLst>
              <a:ext uri="{FF2B5EF4-FFF2-40B4-BE49-F238E27FC236}">
                <a16:creationId xmlns:a16="http://schemas.microsoft.com/office/drawing/2014/main" id="{6DAB3AE2-DA73-0C47-8CA3-B1A1C1D5F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60" y="6244073"/>
            <a:ext cx="229471" cy="22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D7F90C-2139-004D-9154-E06619DF8EBC}"/>
              </a:ext>
            </a:extLst>
          </p:cNvPr>
          <p:cNvSpPr txBox="1"/>
          <p:nvPr/>
        </p:nvSpPr>
        <p:spPr>
          <a:xfrm>
            <a:off x="8782425" y="1924050"/>
            <a:ext cx="2905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ranklin Gothic Book" panose="020B0503020102020204" pitchFamily="34" charset="0"/>
              </a:rPr>
              <a:t>We see that the NY Giants won Super Bowl XLII</a:t>
            </a:r>
          </a:p>
        </p:txBody>
      </p:sp>
      <p:pic>
        <p:nvPicPr>
          <p:cNvPr id="19" name="Picture 2" descr="New York Giants / NFL • Download New York Giants vector logo SVG •  Logotyp.us">
            <a:extLst>
              <a:ext uri="{FF2B5EF4-FFF2-40B4-BE49-F238E27FC236}">
                <a16:creationId xmlns:a16="http://schemas.microsoft.com/office/drawing/2014/main" id="{6C3E49ED-E7CA-3349-BD32-7F7960352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839" y="3714374"/>
            <a:ext cx="1114498" cy="79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Dallas Cowboys Logo PNG Transparent &amp;amp; SVG Vector - Freebie Supply">
            <a:extLst>
              <a:ext uri="{FF2B5EF4-FFF2-40B4-BE49-F238E27FC236}">
                <a16:creationId xmlns:a16="http://schemas.microsoft.com/office/drawing/2014/main" id="{5ED18912-AFD7-5046-857E-39E8C59E0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76" y="2059940"/>
            <a:ext cx="271696" cy="24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Green Bay Packers Logo PNG Transparent &amp;amp; SVG Vector - Freebie Supply">
            <a:extLst>
              <a:ext uri="{FF2B5EF4-FFF2-40B4-BE49-F238E27FC236}">
                <a16:creationId xmlns:a16="http://schemas.microsoft.com/office/drawing/2014/main" id="{ED4A8518-DE61-A343-BE99-E4AB24F77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02" y="3551325"/>
            <a:ext cx="394970" cy="2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Indianapolis Colts Logo, history, meaning, symbol, PNG">
            <a:extLst>
              <a:ext uri="{FF2B5EF4-FFF2-40B4-BE49-F238E27FC236}">
                <a16:creationId xmlns:a16="http://schemas.microsoft.com/office/drawing/2014/main" id="{E253CA86-D9A8-A146-A77B-726DEC6F6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302" y="5061430"/>
            <a:ext cx="525949" cy="29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New England Patriots logo and symbol, meaning, history, PNG">
            <a:extLst>
              <a:ext uri="{FF2B5EF4-FFF2-40B4-BE49-F238E27FC236}">
                <a16:creationId xmlns:a16="http://schemas.microsoft.com/office/drawing/2014/main" id="{37DBDA74-B03E-1E45-845E-75A6F0201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679" y="6592836"/>
            <a:ext cx="400593" cy="24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Pittsburgh Steelers Logo transparent PNG - StickPNG">
            <a:extLst>
              <a:ext uri="{FF2B5EF4-FFF2-40B4-BE49-F238E27FC236}">
                <a16:creationId xmlns:a16="http://schemas.microsoft.com/office/drawing/2014/main" id="{4E24D2FE-4576-5344-AF23-EC5CC8BF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48" y="240488"/>
            <a:ext cx="325822" cy="32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925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F8F8973-72B5-49BA-818E-D959AFB4A8E9}" vid="{76714357-212D-4BD5-B77D-38BE8640A3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Pitt Sports Template</Template>
  <TotalTime>32081</TotalTime>
  <Words>1956</Words>
  <Application>Microsoft Macintosh PowerPoint</Application>
  <PresentationFormat>Widescreen</PresentationFormat>
  <Paragraphs>624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Cambria</vt:lpstr>
      <vt:lpstr>Franklin Gothic Book</vt:lpstr>
      <vt:lpstr>Gill Sans MT</vt:lpstr>
      <vt:lpstr>Lucida Sans</vt:lpstr>
      <vt:lpstr>Wingdings</vt:lpstr>
      <vt:lpstr>Office Theme</vt:lpstr>
      <vt:lpstr>Final Project Presentation</vt:lpstr>
      <vt:lpstr>Season Overview</vt:lpstr>
      <vt:lpstr>Season Format</vt:lpstr>
      <vt:lpstr>Preseason Elo Ratings</vt:lpstr>
      <vt:lpstr>Simulated Regular Season Results</vt:lpstr>
      <vt:lpstr>Comparison of Simulated and Actual Regular Seasons</vt:lpstr>
      <vt:lpstr>Discussion of Regular Season Results</vt:lpstr>
      <vt:lpstr>Simulated Playoff Results</vt:lpstr>
      <vt:lpstr>Actual Playoff Bracket</vt:lpstr>
      <vt:lpstr>Comparison of Simulated and Actual Playoffs</vt:lpstr>
      <vt:lpstr>Three Teams Overview</vt:lpstr>
      <vt:lpstr>Relevant Statistics</vt:lpstr>
      <vt:lpstr>Relevant Statistics: Total QBR</vt:lpstr>
      <vt:lpstr>Relevant Statistics: Percentage of Opponent’s Offensive drives resulting in scores</vt:lpstr>
      <vt:lpstr>Relevant Statistics: Points Allowed</vt:lpstr>
      <vt:lpstr>Relevant Statistics: Total Yards Allowed</vt:lpstr>
      <vt:lpstr>Analysis of Average Team</vt:lpstr>
      <vt:lpstr>Analysis of Overachieving Team</vt:lpstr>
      <vt:lpstr>Analysis of Underachieving Team</vt:lpstr>
      <vt:lpstr>Conclusions/Takeaways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Nelson</dc:creator>
  <cp:lastModifiedBy>Picone, Celeste M</cp:lastModifiedBy>
  <cp:revision>193</cp:revision>
  <dcterms:created xsi:type="dcterms:W3CDTF">2020-12-30T22:04:03Z</dcterms:created>
  <dcterms:modified xsi:type="dcterms:W3CDTF">2021-12-17T01:10:26Z</dcterms:modified>
</cp:coreProperties>
</file>